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69" r:id="rId2"/>
    <p:sldId id="257" r:id="rId3"/>
    <p:sldId id="258" r:id="rId4"/>
    <p:sldId id="259" r:id="rId5"/>
    <p:sldId id="260" r:id="rId6"/>
    <p:sldId id="266" r:id="rId7"/>
    <p:sldId id="261" r:id="rId8"/>
    <p:sldId id="267" r:id="rId9"/>
    <p:sldId id="262" r:id="rId10"/>
    <p:sldId id="268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 snapToObjects="1">
      <p:cViewPr varScale="1">
        <p:scale>
          <a:sx n="52" d="100"/>
          <a:sy n="52" d="100"/>
        </p:scale>
        <p:origin x="-112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ta-IN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a-IN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51CD5-87D0-1B4E-BEBA-6A7353A022F2}" type="datetimeFigureOut">
              <a:rPr lang="en-US" smtClean="0"/>
              <a:pPr/>
              <a:t>12/24/2018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015CD1-0C29-274F-BED8-8ED7F91662C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51CD5-87D0-1B4E-BEBA-6A7353A022F2}" type="datetimeFigureOut">
              <a:rPr lang="en-US" smtClean="0"/>
              <a:pPr/>
              <a:t>12/24/2018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15CD1-0C29-274F-BED8-8ED7F91662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ta-IN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51CD5-87D0-1B4E-BEBA-6A7353A022F2}" type="datetimeFigureOut">
              <a:rPr lang="en-US" smtClean="0"/>
              <a:pPr/>
              <a:t>12/24/2018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15CD1-0C29-274F-BED8-8ED7F91662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51CD5-87D0-1B4E-BEBA-6A7353A022F2}" type="datetimeFigureOut">
              <a:rPr lang="en-US" smtClean="0"/>
              <a:pPr/>
              <a:t>12/24/2018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015CD1-0C29-274F-BED8-8ED7F91662C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a-IN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51CD5-87D0-1B4E-BEBA-6A7353A022F2}" type="datetimeFigureOut">
              <a:rPr lang="en-US" smtClean="0"/>
              <a:pPr/>
              <a:t>12/24/2018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015CD1-0C29-274F-BED8-8ED7F91662C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a-IN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51CD5-87D0-1B4E-BEBA-6A7353A022F2}" type="datetimeFigureOut">
              <a:rPr lang="en-US" smtClean="0"/>
              <a:pPr/>
              <a:t>12/24/2018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015CD1-0C29-274F-BED8-8ED7F91662C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a-I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a-I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51CD5-87D0-1B4E-BEBA-6A7353A022F2}" type="datetimeFigureOut">
              <a:rPr lang="en-US" smtClean="0"/>
              <a:pPr/>
              <a:t>12/24/2018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015CD1-0C29-274F-BED8-8ED7F91662C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51CD5-87D0-1B4E-BEBA-6A7353A022F2}" type="datetimeFigureOut">
              <a:rPr lang="en-US" smtClean="0"/>
              <a:pPr/>
              <a:t>12/24/2018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015CD1-0C29-274F-BED8-8ED7F91662C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51CD5-87D0-1B4E-BEBA-6A7353A022F2}" type="datetimeFigureOut">
              <a:rPr lang="en-US" smtClean="0"/>
              <a:pPr/>
              <a:t>12/24/2018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015CD1-0C29-274F-BED8-8ED7F91662C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a-IN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51CD5-87D0-1B4E-BEBA-6A7353A022F2}" type="datetimeFigureOut">
              <a:rPr lang="en-US" smtClean="0"/>
              <a:pPr/>
              <a:t>12/24/2018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015CD1-0C29-274F-BED8-8ED7F91662C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a-IN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a-IN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51CD5-87D0-1B4E-BEBA-6A7353A022F2}" type="datetimeFigureOut">
              <a:rPr lang="en-US" smtClean="0"/>
              <a:pPr/>
              <a:t>12/24/2018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015CD1-0C29-274F-BED8-8ED7F91662C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ta-IN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D2351CD5-87D0-1B4E-BEBA-6A7353A022F2}" type="datetimeFigureOut">
              <a:rPr lang="en-US" smtClean="0"/>
              <a:pPr/>
              <a:t>12/24/2018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00015CD1-0C29-274F-BED8-8ED7F91662C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7997" y="416690"/>
            <a:ext cx="8355125" cy="6089524"/>
          </a:xfrm>
        </p:spPr>
        <p:txBody>
          <a:bodyPr>
            <a:normAutofit/>
          </a:bodyPr>
          <a:lstStyle/>
          <a:p>
            <a:pPr marL="18288" indent="0" algn="ctr">
              <a:buNone/>
            </a:pPr>
            <a:r>
              <a:rPr lang="ta-IN" sz="8800" dirty="0" smtClean="0">
                <a:latin typeface="Times New Roman"/>
                <a:cs typeface="Times New Roman"/>
              </a:rPr>
              <a:t>Ist</a:t>
            </a:r>
            <a:r>
              <a:rPr lang="en-GB" sz="8800" dirty="0" smtClean="0">
                <a:latin typeface="Times New Roman"/>
                <a:cs typeface="Times New Roman"/>
              </a:rPr>
              <a:t>r</a:t>
            </a:r>
            <a:r>
              <a:rPr lang="ta-IN" sz="8800" dirty="0" smtClean="0">
                <a:latin typeface="Times New Roman"/>
                <a:cs typeface="Times New Roman"/>
              </a:rPr>
              <a:t>a</a:t>
            </a:r>
            <a:r>
              <a:rPr lang="en-GB" sz="8800" dirty="0" smtClean="0">
                <a:latin typeface="Times New Roman"/>
                <a:cs typeface="Times New Roman"/>
              </a:rPr>
              <a:t>ž</a:t>
            </a:r>
            <a:r>
              <a:rPr lang="ta-IN" sz="8800" dirty="0" smtClean="0">
                <a:latin typeface="Times New Roman"/>
                <a:cs typeface="Times New Roman"/>
              </a:rPr>
              <a:t>ivačko </a:t>
            </a:r>
            <a:r>
              <a:rPr lang="ta-IN" sz="8800" dirty="0" smtClean="0">
                <a:latin typeface="Times New Roman"/>
                <a:cs typeface="Times New Roman"/>
              </a:rPr>
              <a:t>novinarstvo</a:t>
            </a:r>
          </a:p>
          <a:p>
            <a:pPr marL="18288" indent="0" algn="ctr">
              <a:buNone/>
            </a:pPr>
            <a:r>
              <a:rPr lang="ta-IN" sz="8800" dirty="0" smtClean="0">
                <a:latin typeface="Times New Roman"/>
                <a:cs typeface="Times New Roman"/>
              </a:rPr>
              <a:t>T</a:t>
            </a:r>
            <a:r>
              <a:rPr lang="en-US" sz="8800" dirty="0" smtClean="0">
                <a:latin typeface="Times New Roman"/>
                <a:cs typeface="Times New Roman"/>
              </a:rPr>
              <a:t>e</a:t>
            </a:r>
            <a:r>
              <a:rPr lang="ta-IN" sz="8800" dirty="0" smtClean="0">
                <a:latin typeface="Times New Roman"/>
                <a:cs typeface="Times New Roman"/>
              </a:rPr>
              <a:t>ma: HAARP</a:t>
            </a:r>
          </a:p>
          <a:p>
            <a:pPr marL="18288" indent="0" algn="ctr">
              <a:buNone/>
            </a:pPr>
            <a:endParaRPr lang="ta-IN" sz="2600" dirty="0" smtClean="0">
              <a:latin typeface="Times New Roman"/>
              <a:cs typeface="Times New Roman"/>
            </a:endParaRPr>
          </a:p>
          <a:p>
            <a:pPr marL="18288" indent="0">
              <a:buNone/>
            </a:pPr>
            <a:r>
              <a:rPr lang="en-US" sz="2600" dirty="0" smtClean="0">
                <a:latin typeface="Times New Roman"/>
                <a:cs typeface="Times New Roman"/>
              </a:rPr>
              <a:t>S</a:t>
            </a:r>
            <a:r>
              <a:rPr lang="ta-IN" sz="2600" dirty="0" smtClean="0">
                <a:latin typeface="Times New Roman"/>
                <a:cs typeface="Times New Roman"/>
              </a:rPr>
              <a:t>tudent: S</a:t>
            </a:r>
            <a:r>
              <a:rPr lang="en-US" sz="2600" dirty="0" smtClean="0">
                <a:latin typeface="Times New Roman"/>
                <a:cs typeface="Times New Roman"/>
              </a:rPr>
              <a:t>a</a:t>
            </a:r>
            <a:r>
              <a:rPr lang="ta-IN" sz="2600" dirty="0" smtClean="0">
                <a:latin typeface="Times New Roman"/>
                <a:cs typeface="Times New Roman"/>
              </a:rPr>
              <a:t>mra H</a:t>
            </a:r>
            <a:r>
              <a:rPr lang="en-US" sz="2600" dirty="0" smtClean="0">
                <a:latin typeface="Times New Roman"/>
                <a:cs typeface="Times New Roman"/>
              </a:rPr>
              <a:t>u</a:t>
            </a:r>
            <a:r>
              <a:rPr lang="ta-IN" sz="2600" dirty="0" smtClean="0">
                <a:latin typeface="Times New Roman"/>
                <a:cs typeface="Times New Roman"/>
              </a:rPr>
              <a:t>seinović 922 II  Prof. Fahira Fejzić Čengić</a:t>
            </a:r>
          </a:p>
          <a:p>
            <a:pPr marL="18288" indent="0">
              <a:buNone/>
            </a:pPr>
            <a:r>
              <a:rPr lang="ta-IN" sz="2600" dirty="0" smtClean="0">
                <a:latin typeface="Times New Roman"/>
                <a:cs typeface="Times New Roman"/>
              </a:rPr>
              <a:t>                                                             Doc: Mustafa Sefo</a:t>
            </a:r>
            <a:endParaRPr lang="en-US" sz="26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89670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44252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17534" y="297635"/>
            <a:ext cx="8826466" cy="6210644"/>
          </a:xfrm>
        </p:spPr>
        <p:txBody>
          <a:bodyPr>
            <a:normAutofit fontScale="92500" lnSpcReduction="10000"/>
          </a:bodyPr>
          <a:lstStyle/>
          <a:p>
            <a:pPr marL="18288" indent="0">
              <a:buNone/>
            </a:pPr>
            <a:r>
              <a:rPr lang="ta-IN" sz="2800" dirty="0" smtClean="0">
                <a:effectLst/>
              </a:rPr>
              <a:t>      </a:t>
            </a:r>
            <a:r>
              <a:rPr lang="hr-HR" sz="2800" dirty="0" smtClean="0">
                <a:effectLst/>
              </a:rPr>
              <a:t>HAARP </a:t>
            </a:r>
            <a:r>
              <a:rPr lang="hr-HR" sz="2800" dirty="0">
                <a:effectLst/>
              </a:rPr>
              <a:t>(</a:t>
            </a:r>
            <a:r>
              <a:rPr lang="en-GB" sz="2800" dirty="0">
                <a:effectLst/>
              </a:rPr>
              <a:t>High-frequency Active </a:t>
            </a:r>
            <a:r>
              <a:rPr lang="en-GB" sz="2800" dirty="0" err="1">
                <a:effectLst/>
              </a:rPr>
              <a:t>Auroral</a:t>
            </a:r>
            <a:r>
              <a:rPr lang="en-GB" sz="2800" dirty="0">
                <a:effectLst/>
              </a:rPr>
              <a:t> Research Program)</a:t>
            </a:r>
          </a:p>
          <a:p>
            <a:pPr marL="18288" indent="0">
              <a:buNone/>
            </a:pPr>
            <a:r>
              <a:rPr lang="hr-HR" sz="2800" dirty="0">
                <a:effectLst/>
              </a:rPr>
              <a:t>naučno je usmjeren na proučavane karakteristika i ponašanja ionosfere. HAARP je najsposobniji svijetski odašiljač velike snage visoke frekvencije za proučavanje jonosfere. </a:t>
            </a:r>
            <a:endParaRPr lang="ta-IN" sz="2800" dirty="0" smtClean="0">
              <a:effectLst/>
            </a:endParaRPr>
          </a:p>
          <a:p>
            <a:pPr marL="18288" indent="0">
              <a:buNone/>
            </a:pPr>
            <a:endParaRPr lang="en-GB" sz="2800" dirty="0">
              <a:effectLst/>
            </a:endParaRPr>
          </a:p>
          <a:p>
            <a:pPr marL="18288" indent="0">
              <a:buNone/>
            </a:pPr>
            <a:r>
              <a:rPr lang="ta-IN" sz="2800" dirty="0" smtClean="0">
                <a:effectLst/>
              </a:rPr>
              <a:t>     </a:t>
            </a:r>
            <a:r>
              <a:rPr lang="hr-HR" sz="2800" dirty="0" smtClean="0">
                <a:effectLst/>
              </a:rPr>
              <a:t>Zadaća projekta odnosi se na istraživanje, rayumijevanje i kontrolu procesa u jonosferi, gornjim slojevima atmosfere za kominikacijske i nadzorne sisteme. </a:t>
            </a:r>
            <a:endParaRPr lang="ta-IN" sz="2800" dirty="0" smtClean="0">
              <a:effectLst/>
            </a:endParaRPr>
          </a:p>
          <a:p>
            <a:pPr marL="18288" indent="0">
              <a:buNone/>
            </a:pPr>
            <a:endParaRPr lang="en-GB" sz="2800" dirty="0" smtClean="0">
              <a:effectLst/>
            </a:endParaRPr>
          </a:p>
          <a:p>
            <a:pPr marL="18288" indent="0">
              <a:buNone/>
            </a:pPr>
            <a:r>
              <a:rPr lang="ta-IN" sz="2800" dirty="0" smtClean="0">
                <a:effectLst/>
              </a:rPr>
              <a:t>    </a:t>
            </a:r>
            <a:r>
              <a:rPr lang="hr-HR" sz="2800" dirty="0" smtClean="0">
                <a:effectLst/>
              </a:rPr>
              <a:t>Neke </a:t>
            </a:r>
            <a:r>
              <a:rPr lang="hr-HR" sz="2800" dirty="0">
                <a:effectLst/>
              </a:rPr>
              <a:t>od tih namjera su komuniciranje s podmornicama, kao naprednim radarskim sistemom za praćenje izvan horizona, za ometanje stranih komunikacija preko udaljenih područja, za dubinsku tomografiju zemlje u potrazi za rudnim bogatstvima i  naftom. </a:t>
            </a:r>
            <a:endParaRPr lang="en-GB" sz="2800" dirty="0">
              <a:effectLst/>
            </a:endParaRPr>
          </a:p>
          <a:p>
            <a:pPr marL="18288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23338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6764" y="416689"/>
            <a:ext cx="8255896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dirty="0"/>
              <a:t>Program  kratkovalnog aktivnog istraživanja polarnog svjetla (HAARP) posvećen je razvoju svjetske klase jonosferskog istraživačkog postrojenja koji se sastoji od:</a:t>
            </a:r>
            <a:endParaRPr lang="en-GB" sz="2800" dirty="0"/>
          </a:p>
          <a:p>
            <a:r>
              <a:rPr lang="hr-HR" sz="2800" dirty="0"/>
              <a:t> </a:t>
            </a:r>
            <a:endParaRPr lang="en-GB" sz="2800" dirty="0"/>
          </a:p>
          <a:p>
            <a:r>
              <a:rPr lang="hr-HR" sz="2800" dirty="0" smtClean="0"/>
              <a:t>-</a:t>
            </a:r>
            <a:r>
              <a:rPr lang="ta-IN" sz="2800" dirty="0" smtClean="0"/>
              <a:t> </a:t>
            </a:r>
            <a:r>
              <a:rPr lang="hr-HR" sz="2800" dirty="0" smtClean="0"/>
              <a:t>uređaja </a:t>
            </a:r>
            <a:r>
              <a:rPr lang="hr-HR" sz="2800" dirty="0"/>
              <a:t>za slanje velike snage koji djeluje u području visoke frekvencije. </a:t>
            </a:r>
            <a:r>
              <a:rPr lang="en-GB" sz="2800" dirty="0"/>
              <a:t>The </a:t>
            </a:r>
            <a:r>
              <a:rPr lang="en-GB" sz="2800" dirty="0" err="1"/>
              <a:t>Ionospheric</a:t>
            </a:r>
            <a:r>
              <a:rPr lang="en-GB" sz="2800" dirty="0"/>
              <a:t> Research Instrument (</a:t>
            </a:r>
            <a:r>
              <a:rPr lang="hr-HR" sz="2800" dirty="0"/>
              <a:t>IRI) se može koristiti za privremeno poticanje ograničenog područja jonosfere za naučnono proučavanje </a:t>
            </a:r>
            <a:endParaRPr lang="en-GB" sz="2800" dirty="0"/>
          </a:p>
          <a:p>
            <a:r>
              <a:rPr lang="hr-HR" sz="2800" dirty="0" smtClean="0"/>
              <a:t>-</a:t>
            </a:r>
            <a:r>
              <a:rPr lang="ta-IN" sz="2800" dirty="0" smtClean="0"/>
              <a:t> </a:t>
            </a:r>
            <a:r>
              <a:rPr lang="hr-HR" sz="2800" dirty="0" smtClean="0"/>
              <a:t>sofisticiranog </a:t>
            </a:r>
            <a:r>
              <a:rPr lang="hr-HR" sz="2800" dirty="0"/>
              <a:t>odjela naučnihnih ili dijagnostičkih instrumenata koji se mogu koristiti za praćenje fizikalnih procesa koji se javljaju na određeno području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xmlns="" val="3663766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5839" y="357162"/>
            <a:ext cx="8196359" cy="5992379"/>
          </a:xfrm>
        </p:spPr>
        <p:txBody>
          <a:bodyPr>
            <a:normAutofit/>
          </a:bodyPr>
          <a:lstStyle/>
          <a:p>
            <a:pPr marL="18288" indent="0">
              <a:buNone/>
            </a:pPr>
            <a:endParaRPr lang="en-GB" sz="2800" dirty="0">
              <a:effectLst/>
            </a:endParaRPr>
          </a:p>
          <a:p>
            <a:pPr marL="18288" indent="0">
              <a:buNone/>
            </a:pPr>
            <a:r>
              <a:rPr lang="hr-HR" sz="2800" dirty="0">
                <a:effectLst/>
              </a:rPr>
              <a:t>Patente na kojima se temelji tehnologija HAARP-a 1987. godine izumio je naučnik Bernard Eastlund i nazivom « Meode i aparati za atmosferske promjene». Izgradnju projekta HAARP-a je pokrenula firma ARCO Power Tehnologies Incorporated (APTI), jedno od predstavništava Atlantic Richfield Company, jedne od najvećih naftnih kompanij na svijetu. Nakon toga je kupuje kompanija E-Sistems, da bi je prodali korporaciji Raytheon koja direktno radi za US Millitary čime postrojenje HAARP postaje snažan ''instrument'' i dio vojne sile ministarstva odbrane US.</a:t>
            </a:r>
            <a:endParaRPr lang="en-GB" sz="2800" dirty="0">
              <a:effectLst/>
            </a:endParaRPr>
          </a:p>
          <a:p>
            <a:pPr marL="18288" indent="0">
              <a:buNone/>
            </a:pPr>
            <a:endParaRPr lang="en-GB" dirty="0">
              <a:effectLst/>
            </a:endParaRPr>
          </a:p>
          <a:p>
            <a:pPr marL="18288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07792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6917" y="257951"/>
            <a:ext cx="8414663" cy="6250328"/>
          </a:xfrm>
        </p:spPr>
        <p:txBody>
          <a:bodyPr>
            <a:noAutofit/>
          </a:bodyPr>
          <a:lstStyle/>
          <a:p>
            <a:pPr marL="18288" indent="0">
              <a:buNone/>
            </a:pPr>
            <a:r>
              <a:rPr lang="hr-HR" sz="2800" dirty="0">
                <a:effectLst/>
              </a:rPr>
              <a:t>Vlada SAD-a 1993. otkupljuje projekat #4.686.605. (HAARP) i te zamrzava projekat na godinu dana zbog Naredbe o tajnosti.</a:t>
            </a:r>
            <a:endParaRPr lang="en-GB" sz="2800" dirty="0">
              <a:effectLst/>
            </a:endParaRPr>
          </a:p>
          <a:p>
            <a:pPr marL="18288" indent="0">
              <a:buNone/>
            </a:pPr>
            <a:r>
              <a:rPr lang="hr-HR" sz="2800" dirty="0">
                <a:effectLst/>
              </a:rPr>
              <a:t>Nakon čega nadležnosti nad njim preuzima američka mornarica (US Navy) i američko vazduhoplovstvo (USAF). </a:t>
            </a:r>
            <a:endParaRPr lang="en-GB" sz="2800" dirty="0">
              <a:effectLst/>
            </a:endParaRPr>
          </a:p>
          <a:p>
            <a:pPr marL="18288" indent="0">
              <a:buNone/>
            </a:pPr>
            <a:r>
              <a:rPr lang="hr-HR" sz="2800" dirty="0">
                <a:effectLst/>
              </a:rPr>
              <a:t>Najveće američko postrojenje nalazi se u blizini Gakone na Aljasci. Njegova izgradnja započela je 1993. godine. </a:t>
            </a:r>
            <a:endParaRPr lang="en-GB" sz="2800" dirty="0">
              <a:effectLst/>
            </a:endParaRPr>
          </a:p>
          <a:p>
            <a:pPr marL="18288" indent="0">
              <a:buNone/>
            </a:pPr>
            <a:r>
              <a:rPr lang="hr-HR" sz="2800" dirty="0">
                <a:effectLst/>
              </a:rPr>
              <a:t>U razdoblju od 2003. do 2006. godine, novi instrumenti dodani su u objekat, uključujući UHF jonosferski radar i teleskopsku kupolu za optička posmatranja. Sada se HF odašiljač sastoji od 180 antena koje imaju snagu od 3.600 kW ili 3.6 MW.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87292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arp aljask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45549"/>
            <a:ext cx="9144000" cy="7103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5007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17533" y="396847"/>
            <a:ext cx="8454355" cy="6170960"/>
          </a:xfrm>
        </p:spPr>
        <p:txBody>
          <a:bodyPr/>
          <a:lstStyle/>
          <a:p>
            <a:pPr marL="18288" indent="0">
              <a:buNone/>
            </a:pPr>
            <a:r>
              <a:rPr lang="hr-HR" sz="2800" dirty="0">
                <a:effectLst/>
              </a:rPr>
              <a:t>Snažan istraživački objekat i postrojenje HAARP  antena na Aljsci je  iz vojnih ruku prebačeno u Univerzitet Alaska Fairbanks. Potpisnici dokumenta su američki general Tom Masielloi Bob McCoy UAF-a 11. augusta 2015. </a:t>
            </a:r>
            <a:r>
              <a:rPr lang="hr-HR" sz="2800" dirty="0" smtClean="0">
                <a:effectLst/>
              </a:rPr>
              <a:t>godine.</a:t>
            </a:r>
            <a:endParaRPr lang="ta-IN" sz="2800" dirty="0" smtClean="0">
              <a:effectLst/>
            </a:endParaRPr>
          </a:p>
          <a:p>
            <a:pPr marL="18288" indent="0">
              <a:buNone/>
            </a:pPr>
            <a:endParaRPr lang="ta-IN" sz="2800" dirty="0">
              <a:effectLst/>
            </a:endParaRPr>
          </a:p>
          <a:p>
            <a:pPr marL="18288" indent="0">
              <a:buNone/>
            </a:pPr>
            <a:endParaRPr lang="ta-IN" sz="2800" dirty="0" smtClean="0">
              <a:effectLst/>
            </a:endParaRPr>
          </a:p>
          <a:p>
            <a:pPr marL="18288" indent="0">
              <a:buNone/>
            </a:pPr>
            <a:endParaRPr lang="ta-IN" sz="2800" dirty="0">
              <a:effectLst/>
            </a:endParaRPr>
          </a:p>
          <a:p>
            <a:pPr marL="18288" indent="0">
              <a:buNone/>
            </a:pPr>
            <a:r>
              <a:rPr lang="hr-HR" sz="2800" dirty="0" smtClean="0">
                <a:effectLst/>
              </a:rPr>
              <a:t>Slična </a:t>
            </a:r>
            <a:r>
              <a:rPr lang="hr-HR" sz="2800" dirty="0">
                <a:effectLst/>
              </a:rPr>
              <a:t>postojnja nalaze se u Porto Riku u Arecibou i u Norveškoj, te Rusiji.</a:t>
            </a:r>
            <a:endParaRPr lang="en-GB" sz="2800" dirty="0">
              <a:effectLst/>
            </a:endParaRPr>
          </a:p>
          <a:p>
            <a:pPr marL="18288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525738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rea 4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6456" y="478692"/>
            <a:ext cx="3413288" cy="1911441"/>
          </a:xfrm>
          <a:prstGeom prst="rect">
            <a:avLst/>
          </a:prstGeom>
        </p:spPr>
      </p:pic>
      <p:pic>
        <p:nvPicPr>
          <p:cNvPr id="5" name="Picture 4" descr="harp1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6456" y="2592450"/>
            <a:ext cx="8151498" cy="40824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00397" y="813535"/>
            <a:ext cx="3334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a-IN" dirty="0" smtClean="0"/>
              <a:t>Postrojenje HAARP-a Aljaska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41705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6918" y="337319"/>
            <a:ext cx="8335280" cy="6250329"/>
          </a:xfrm>
        </p:spPr>
        <p:txBody>
          <a:bodyPr>
            <a:normAutofit lnSpcReduction="10000"/>
          </a:bodyPr>
          <a:lstStyle/>
          <a:p>
            <a:pPr marL="18288" indent="0">
              <a:buNone/>
            </a:pPr>
            <a:endParaRPr lang="ta-IN" dirty="0">
              <a:effectLst/>
            </a:endParaRPr>
          </a:p>
          <a:p>
            <a:pPr marL="18288" indent="0">
              <a:buNone/>
            </a:pPr>
            <a:r>
              <a:rPr lang="en-US" sz="2800" dirty="0" err="1" smtClean="0">
                <a:effectLst/>
              </a:rPr>
              <a:t>Aktivisti</a:t>
            </a:r>
            <a:r>
              <a:rPr lang="en-US" sz="2800" dirty="0" smtClean="0">
                <a:effectLst/>
              </a:rPr>
              <a:t> </a:t>
            </a:r>
            <a:r>
              <a:rPr lang="en-US" sz="2800" dirty="0" err="1">
                <a:effectLst/>
              </a:rPr>
              <a:t>koji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protestvuju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protiv</a:t>
            </a:r>
            <a:r>
              <a:rPr lang="en-US" sz="2800" dirty="0">
                <a:effectLst/>
              </a:rPr>
              <a:t> HAARP-a </a:t>
            </a:r>
            <a:r>
              <a:rPr lang="en-US" sz="2800" dirty="0" err="1">
                <a:effectLst/>
              </a:rPr>
              <a:t>posumnjali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su</a:t>
            </a:r>
            <a:r>
              <a:rPr lang="en-US" sz="2800" dirty="0">
                <a:effectLst/>
              </a:rPr>
              <a:t> da bi se </a:t>
            </a:r>
            <a:r>
              <a:rPr lang="en-US" sz="2800" dirty="0" err="1">
                <a:effectLst/>
              </a:rPr>
              <a:t>isti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mogao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koristiti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i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za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upravljanje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globalnim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vremenskim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prilikama</a:t>
            </a:r>
            <a:r>
              <a:rPr lang="en-US" sz="2800" dirty="0">
                <a:effectLst/>
              </a:rPr>
              <a:t>  </a:t>
            </a:r>
            <a:r>
              <a:rPr lang="en-US" sz="2800" dirty="0" err="1">
                <a:effectLst/>
              </a:rPr>
              <a:t>kao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i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za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utjecaj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na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moždane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valove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radi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kontrole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uma</a:t>
            </a:r>
            <a:r>
              <a:rPr lang="en-US" sz="2800" dirty="0">
                <a:effectLst/>
              </a:rPr>
              <a:t>, a da mi to </a:t>
            </a:r>
            <a:r>
              <a:rPr lang="en-US" sz="2800" dirty="0" err="1">
                <a:effectLst/>
              </a:rPr>
              <a:t>i</a:t>
            </a:r>
            <a:r>
              <a:rPr lang="en-US" sz="2800" dirty="0">
                <a:effectLst/>
              </a:rPr>
              <a:t> ne </a:t>
            </a:r>
            <a:r>
              <a:rPr lang="en-US" sz="2800" dirty="0" err="1">
                <a:effectLst/>
              </a:rPr>
              <a:t>znamo</a:t>
            </a:r>
            <a:r>
              <a:rPr lang="en-US" sz="2800" dirty="0">
                <a:effectLst/>
              </a:rPr>
              <a:t>. </a:t>
            </a:r>
            <a:r>
              <a:rPr lang="en-US" sz="2800" dirty="0" err="1">
                <a:effectLst/>
              </a:rPr>
              <a:t>Sumnjaju</a:t>
            </a:r>
            <a:r>
              <a:rPr lang="en-US" sz="2800" dirty="0">
                <a:effectLst/>
              </a:rPr>
              <a:t> da se </a:t>
            </a:r>
            <a:r>
              <a:rPr lang="en-US" sz="2800" dirty="0" err="1">
                <a:effectLst/>
              </a:rPr>
              <a:t>radi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i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na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tehnologiji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koja</a:t>
            </a:r>
            <a:r>
              <a:rPr lang="en-US" sz="2800" dirty="0">
                <a:effectLst/>
              </a:rPr>
              <a:t>  bi </a:t>
            </a:r>
            <a:r>
              <a:rPr lang="en-US" sz="2800" dirty="0" err="1">
                <a:effectLst/>
              </a:rPr>
              <a:t>mogla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obarati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avione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i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satalite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kada</a:t>
            </a:r>
            <a:r>
              <a:rPr lang="en-US" sz="2800" dirty="0">
                <a:effectLst/>
              </a:rPr>
              <a:t> se </a:t>
            </a:r>
            <a:r>
              <a:rPr lang="en-US" sz="2800" dirty="0" err="1">
                <a:effectLst/>
              </a:rPr>
              <a:t>na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njih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usmjeri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energetski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imuls</a:t>
            </a:r>
            <a:r>
              <a:rPr lang="en-US" sz="2800" dirty="0">
                <a:effectLst/>
              </a:rPr>
              <a:t>, </a:t>
            </a:r>
            <a:r>
              <a:rPr lang="en-US" sz="2800" dirty="0" err="1">
                <a:effectLst/>
              </a:rPr>
              <a:t>te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nanijeti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štetu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ekosistemu</a:t>
            </a:r>
            <a:r>
              <a:rPr lang="en-US" sz="2800" dirty="0">
                <a:effectLst/>
              </a:rPr>
              <a:t>. </a:t>
            </a:r>
            <a:endParaRPr lang="en-GB" sz="2800" dirty="0">
              <a:effectLst/>
            </a:endParaRPr>
          </a:p>
          <a:p>
            <a:pPr marL="18288" indent="0">
              <a:buNone/>
            </a:pPr>
            <a:r>
              <a:rPr lang="en-US" sz="2800" dirty="0">
                <a:effectLst/>
              </a:rPr>
              <a:t>Da li </a:t>
            </a:r>
            <a:r>
              <a:rPr lang="en-US" sz="2800" dirty="0" err="1">
                <a:effectLst/>
              </a:rPr>
              <a:t>će</a:t>
            </a:r>
            <a:r>
              <a:rPr lang="en-US" sz="2800" dirty="0">
                <a:effectLst/>
              </a:rPr>
              <a:t> HAARP </a:t>
            </a:r>
            <a:r>
              <a:rPr lang="en-US" sz="2800" dirty="0" err="1">
                <a:effectLst/>
              </a:rPr>
              <a:t>kao</a:t>
            </a:r>
            <a:r>
              <a:rPr lang="en-US" sz="2800" dirty="0">
                <a:effectLst/>
              </a:rPr>
              <a:t> nova </a:t>
            </a:r>
            <a:r>
              <a:rPr lang="en-US" sz="2800" dirty="0" err="1">
                <a:effectLst/>
              </a:rPr>
              <a:t>tehnologija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štititi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i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poboljšati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uslove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života</a:t>
            </a:r>
            <a:r>
              <a:rPr lang="en-US" sz="2800" dirty="0">
                <a:effectLst/>
              </a:rPr>
              <a:t>  </a:t>
            </a:r>
            <a:r>
              <a:rPr lang="en-US" sz="2800" dirty="0" err="1">
                <a:effectLst/>
              </a:rPr>
              <a:t>čitavih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naroda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ili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biti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zloupotrebljen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za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masovnu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kontrolu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naroda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te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njihovo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uništavanje</a:t>
            </a:r>
            <a:r>
              <a:rPr lang="en-US" sz="2800" dirty="0">
                <a:effectLst/>
              </a:rPr>
              <a:t>, </a:t>
            </a:r>
            <a:r>
              <a:rPr lang="en-US" sz="2800" dirty="0" err="1">
                <a:effectLst/>
              </a:rPr>
              <a:t>osaje</a:t>
            </a:r>
            <a:r>
              <a:rPr lang="en-US" sz="2800" dirty="0">
                <a:effectLst/>
              </a:rPr>
              <a:t> da se </a:t>
            </a:r>
            <a:r>
              <a:rPr lang="en-US" sz="2800" dirty="0" err="1">
                <a:effectLst/>
              </a:rPr>
              <a:t>vidi</a:t>
            </a:r>
            <a:r>
              <a:rPr lang="en-US" sz="2800" dirty="0">
                <a:effectLst/>
              </a:rPr>
              <a:t>, </a:t>
            </a:r>
            <a:r>
              <a:rPr lang="en-US" sz="2800" dirty="0" err="1">
                <a:effectLst/>
              </a:rPr>
              <a:t>ali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jedno</a:t>
            </a:r>
            <a:r>
              <a:rPr lang="en-US" sz="2800" dirty="0">
                <a:effectLst/>
              </a:rPr>
              <a:t> je </a:t>
            </a:r>
            <a:r>
              <a:rPr lang="en-US" sz="2800" dirty="0" err="1">
                <a:effectLst/>
              </a:rPr>
              <a:t>sigurno</a:t>
            </a:r>
            <a:r>
              <a:rPr lang="en-US" sz="2800" dirty="0">
                <a:effectLst/>
              </a:rPr>
              <a:t>: HAARP-</a:t>
            </a:r>
            <a:r>
              <a:rPr lang="en-US" sz="2800" dirty="0" err="1">
                <a:effectLst/>
              </a:rPr>
              <a:t>om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oboreni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avion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na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olupini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neće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imati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trag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i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dokaz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obaranja</a:t>
            </a:r>
            <a:r>
              <a:rPr lang="en-US" sz="2800" dirty="0">
                <a:effectLst/>
              </a:rPr>
              <a:t>! </a:t>
            </a:r>
            <a:endParaRPr lang="en-GB" sz="2800" dirty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377294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Elemental.thmx</Template>
  <TotalTime>56</TotalTime>
  <Words>511</Words>
  <Application>Microsoft Macintosh PowerPoint</Application>
  <PresentationFormat>On-screen Show (4:3)</PresentationFormat>
  <Paragraphs>30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Elemental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Fahira Fejzić Čengić</cp:lastModifiedBy>
  <cp:revision>7</cp:revision>
  <dcterms:created xsi:type="dcterms:W3CDTF">2018-12-20T01:35:14Z</dcterms:created>
  <dcterms:modified xsi:type="dcterms:W3CDTF">2018-12-24T11:03:14Z</dcterms:modified>
</cp:coreProperties>
</file>