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9" r:id="rId4"/>
    <p:sldId id="260" r:id="rId5"/>
    <p:sldId id="262" r:id="rId6"/>
    <p:sldId id="266" r:id="rId7"/>
    <p:sldId id="265" r:id="rId8"/>
    <p:sldId id="267" r:id="rId9"/>
    <p:sldId id="274" r:id="rId10"/>
    <p:sldId id="278" r:id="rId11"/>
    <p:sldId id="276" r:id="rId12"/>
    <p:sldId id="261" r:id="rId13"/>
    <p:sldId id="269" r:id="rId14"/>
    <p:sldId id="268" r:id="rId15"/>
    <p:sldId id="270" r:id="rId16"/>
    <p:sldId id="271" r:id="rId17"/>
    <p:sldId id="272" r:id="rId18"/>
    <p:sldId id="27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52" d="100"/>
          <a:sy n="52" d="100"/>
        </p:scale>
        <p:origin x="-112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0"/>
            <a:ext cx="7924800" cy="2590800"/>
          </a:xfrm>
          <a:solidFill>
            <a:schemeClr val="bg1"/>
          </a:solidFill>
          <a:ln w="76200">
            <a:solidFill>
              <a:srgbClr val="00B050"/>
            </a:solidFill>
          </a:ln>
        </p:spPr>
        <p:txBody>
          <a:bodyPr>
            <a:noAutofit/>
          </a:bodyPr>
          <a:lstStyle/>
          <a:p>
            <a:r>
              <a:rPr lang="hr-HR" sz="5400" b="1" dirty="0" smtClean="0">
                <a:latin typeface="Agency FB" pitchFamily="34" charset="0"/>
              </a:rPr>
              <a:t>Kompara</a:t>
            </a:r>
            <a:r>
              <a:rPr lang="en-GB" sz="5400" b="1" dirty="0" err="1" smtClean="0">
                <a:latin typeface="Agency FB" pitchFamily="34" charset="0"/>
              </a:rPr>
              <a:t>tivn</a:t>
            </a:r>
            <a:r>
              <a:rPr lang="hr-HR" sz="5400" b="1" dirty="0" smtClean="0">
                <a:latin typeface="Agency FB" pitchFamily="34" charset="0"/>
              </a:rPr>
              <a:t>i </a:t>
            </a:r>
            <a:r>
              <a:rPr lang="hr-HR" sz="5400" b="1" dirty="0" smtClean="0">
                <a:latin typeface="Agency FB" pitchFamily="34" charset="0"/>
              </a:rPr>
              <a:t>pogled na </a:t>
            </a:r>
            <a:r>
              <a:rPr lang="hr-HR" sz="5400" b="1" dirty="0" smtClean="0">
                <a:latin typeface="Agency FB" pitchFamily="34" charset="0"/>
              </a:rPr>
              <a:t>iskustva </a:t>
            </a:r>
            <a:r>
              <a:rPr lang="hr-HR" sz="5400" b="1" dirty="0" smtClean="0">
                <a:latin typeface="Agency FB" pitchFamily="34" charset="0"/>
              </a:rPr>
              <a:t>i </a:t>
            </a:r>
            <a:r>
              <a:rPr lang="hr-HR" sz="5400" b="1" dirty="0" smtClean="0">
                <a:latin typeface="Agency FB" pitchFamily="34" charset="0"/>
              </a:rPr>
              <a:t>izvješta</a:t>
            </a:r>
            <a:r>
              <a:rPr lang="en-GB" sz="5400" b="1" dirty="0" err="1" smtClean="0">
                <a:latin typeface="Agency FB" pitchFamily="34" charset="0"/>
              </a:rPr>
              <a:t>vanje</a:t>
            </a:r>
            <a:r>
              <a:rPr lang="hr-HR" sz="5400" b="1" dirty="0" smtClean="0">
                <a:latin typeface="Agency FB" pitchFamily="34" charset="0"/>
              </a:rPr>
              <a:t> </a:t>
            </a:r>
            <a:r>
              <a:rPr lang="hr-HR" sz="5400" b="1" dirty="0" smtClean="0">
                <a:latin typeface="Agency FB" pitchFamily="34" charset="0"/>
              </a:rPr>
              <a:t>o genocidu</a:t>
            </a:r>
            <a:endParaRPr lang="hr-HR" sz="5400" b="1" dirty="0">
              <a:latin typeface="Agency FB" pitchFamily="34" charset="0"/>
            </a:endParaRPr>
          </a:p>
        </p:txBody>
      </p:sp>
      <p:sp>
        <p:nvSpPr>
          <p:cNvPr id="3" name="Subtitle 2"/>
          <p:cNvSpPr>
            <a:spLocks noGrp="1"/>
          </p:cNvSpPr>
          <p:nvPr>
            <p:ph type="subTitle" idx="1"/>
          </p:nvPr>
        </p:nvSpPr>
        <p:spPr>
          <a:xfrm>
            <a:off x="1295400" y="4724400"/>
            <a:ext cx="7086600" cy="685800"/>
          </a:xfrm>
          <a:solidFill>
            <a:schemeClr val="bg1"/>
          </a:solidFill>
          <a:ln>
            <a:solidFill>
              <a:schemeClr val="bg1"/>
            </a:solidFill>
          </a:ln>
        </p:spPr>
        <p:txBody>
          <a:bodyPr/>
          <a:lstStyle/>
          <a:p>
            <a:pPr algn="r"/>
            <a:r>
              <a:rPr lang="hr-HR" sz="2800" b="1" dirty="0" smtClean="0">
                <a:solidFill>
                  <a:schemeClr val="tx1"/>
                </a:solidFill>
                <a:latin typeface="Brush Script MT" pitchFamily="66" charset="0"/>
              </a:rPr>
              <a:t>Muminović</a:t>
            </a:r>
            <a:r>
              <a:rPr lang="hr-HR" b="1" dirty="0" smtClean="0">
                <a:solidFill>
                  <a:schemeClr val="tx1"/>
                </a:solidFill>
                <a:latin typeface="Brush Script MT" pitchFamily="66" charset="0"/>
              </a:rPr>
              <a:t> Envera</a:t>
            </a:r>
            <a:endParaRPr lang="hr-HR" b="1" dirty="0">
              <a:solidFill>
                <a:schemeClr val="tx1"/>
              </a:solidFill>
              <a:latin typeface="Brush Script MT" pitchFamily="66" charset="0"/>
            </a:endParaRP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00400" y="4114800"/>
            <a:ext cx="5486400" cy="2514600"/>
          </a:xfrm>
          <a:ln w="57150">
            <a:solidFill>
              <a:srgbClr val="00B050"/>
            </a:solidFill>
          </a:ln>
        </p:spPr>
        <p:txBody>
          <a:bodyPr>
            <a:normAutofit fontScale="47500" lnSpcReduction="20000"/>
          </a:bodyPr>
          <a:lstStyle/>
          <a:p>
            <a:pPr algn="ctr">
              <a:buNone/>
            </a:pPr>
            <a:r>
              <a:rPr lang="en-US" sz="4400" dirty="0" smtClean="0"/>
              <a:t>U </a:t>
            </a:r>
            <a:r>
              <a:rPr lang="en-US" sz="4400" dirty="0" err="1" smtClean="0"/>
              <a:t>aprilu</a:t>
            </a:r>
            <a:r>
              <a:rPr lang="en-US" sz="4400" dirty="0" smtClean="0"/>
              <a:t> </a:t>
            </a:r>
            <a:r>
              <a:rPr lang="en-US" sz="4400" dirty="0" err="1" smtClean="0"/>
              <a:t>mjesecu</a:t>
            </a:r>
            <a:r>
              <a:rPr lang="en-US" sz="4400" dirty="0" smtClean="0"/>
              <a:t> 1992. </a:t>
            </a:r>
            <a:r>
              <a:rPr lang="en-US" sz="4400" dirty="0" err="1" smtClean="0"/>
              <a:t>godine</a:t>
            </a:r>
            <a:r>
              <a:rPr lang="en-US" sz="4400" dirty="0" smtClean="0"/>
              <a:t> </a:t>
            </a:r>
            <a:r>
              <a:rPr lang="en-US" sz="4400" dirty="0" err="1" smtClean="0"/>
              <a:t>iz</a:t>
            </a:r>
            <a:r>
              <a:rPr lang="en-US" sz="4400" dirty="0" smtClean="0"/>
              <a:t> </a:t>
            </a:r>
            <a:r>
              <a:rPr lang="en-US" sz="4400" dirty="0" err="1" smtClean="0"/>
              <a:t>Novog</a:t>
            </a:r>
            <a:r>
              <a:rPr lang="en-US" sz="4400" dirty="0" smtClean="0"/>
              <a:t> </a:t>
            </a:r>
            <a:r>
              <a:rPr lang="en-US" sz="4400" dirty="0" err="1" smtClean="0"/>
              <a:t>Sada</a:t>
            </a:r>
            <a:r>
              <a:rPr lang="en-US" sz="4400" dirty="0" smtClean="0"/>
              <a:t> u </a:t>
            </a:r>
            <a:r>
              <a:rPr lang="en-US" sz="4400" dirty="0" err="1" smtClean="0"/>
              <a:t>rodnu</a:t>
            </a:r>
            <a:r>
              <a:rPr lang="en-US" sz="4400" dirty="0" smtClean="0"/>
              <a:t> se </a:t>
            </a:r>
            <a:r>
              <a:rPr lang="en-US" sz="4400" dirty="0" err="1" smtClean="0"/>
              <a:t>Srebrenicu</a:t>
            </a:r>
            <a:r>
              <a:rPr lang="en-US" sz="4400" dirty="0" smtClean="0"/>
              <a:t> </a:t>
            </a:r>
            <a:r>
              <a:rPr lang="en-US" sz="4400" dirty="0" err="1" smtClean="0"/>
              <a:t>sa</a:t>
            </a:r>
            <a:r>
              <a:rPr lang="en-US" sz="4400" dirty="0" smtClean="0"/>
              <a:t> </a:t>
            </a:r>
            <a:r>
              <a:rPr lang="en-US" sz="4400" dirty="0" err="1" smtClean="0"/>
              <a:t>fakulteta</a:t>
            </a:r>
            <a:r>
              <a:rPr lang="en-US" sz="4400" dirty="0" smtClean="0"/>
              <a:t> </a:t>
            </a:r>
            <a:r>
              <a:rPr lang="en-US" sz="4400" dirty="0" err="1" smtClean="0"/>
              <a:t>žurnalistike</a:t>
            </a:r>
            <a:r>
              <a:rPr lang="en-US" sz="4400" dirty="0" smtClean="0"/>
              <a:t> </a:t>
            </a:r>
            <a:r>
              <a:rPr lang="en-US" sz="4400" dirty="0" err="1" smtClean="0"/>
              <a:t>vratio</a:t>
            </a:r>
            <a:r>
              <a:rPr lang="en-US" sz="4400" dirty="0" smtClean="0"/>
              <a:t> Nino </a:t>
            </a:r>
            <a:r>
              <a:rPr lang="en-US" sz="4400" dirty="0" err="1" smtClean="0"/>
              <a:t>Ćatić</a:t>
            </a:r>
            <a:r>
              <a:rPr lang="en-US" sz="4400" dirty="0" smtClean="0"/>
              <a:t>. </a:t>
            </a:r>
            <a:r>
              <a:rPr lang="en-US" sz="4400" dirty="0" err="1" smtClean="0"/>
              <a:t>Došao</a:t>
            </a:r>
            <a:r>
              <a:rPr lang="en-US" sz="4400" dirty="0" smtClean="0"/>
              <a:t> je </a:t>
            </a:r>
            <a:r>
              <a:rPr lang="en-US" sz="4400" dirty="0" err="1" smtClean="0"/>
              <a:t>na</a:t>
            </a:r>
            <a:r>
              <a:rPr lang="en-US" sz="4400" dirty="0" smtClean="0"/>
              <a:t> </a:t>
            </a:r>
            <a:r>
              <a:rPr lang="en-US" sz="4400" dirty="0" err="1" smtClean="0"/>
              <a:t>Ramazanski</a:t>
            </a:r>
            <a:r>
              <a:rPr lang="en-US" sz="4400" dirty="0" smtClean="0"/>
              <a:t> </a:t>
            </a:r>
            <a:r>
              <a:rPr lang="en-US" sz="4400" dirty="0" err="1" smtClean="0"/>
              <a:t>bajram</a:t>
            </a:r>
            <a:r>
              <a:rPr lang="en-US" sz="4400" dirty="0" smtClean="0"/>
              <a:t>. </a:t>
            </a:r>
            <a:r>
              <a:rPr lang="en-US" sz="4400" dirty="0" err="1" smtClean="0"/>
              <a:t>Da</a:t>
            </a:r>
            <a:r>
              <a:rPr lang="en-US" sz="4400" dirty="0" smtClean="0"/>
              <a:t> </a:t>
            </a:r>
            <a:r>
              <a:rPr lang="en-US" sz="4400" dirty="0" err="1" smtClean="0"/>
              <a:t>posjeti</a:t>
            </a:r>
            <a:r>
              <a:rPr lang="en-US" sz="4400" dirty="0" smtClean="0"/>
              <a:t> </a:t>
            </a:r>
            <a:r>
              <a:rPr lang="en-US" sz="4400" dirty="0" err="1" smtClean="0"/>
              <a:t>roditelje</a:t>
            </a:r>
            <a:r>
              <a:rPr lang="en-US" sz="4400" dirty="0" smtClean="0"/>
              <a:t> </a:t>
            </a:r>
            <a:r>
              <a:rPr lang="en-US" sz="4400" dirty="0" err="1" smtClean="0"/>
              <a:t>i</a:t>
            </a:r>
            <a:r>
              <a:rPr lang="en-US" sz="4400" dirty="0" smtClean="0"/>
              <a:t> </a:t>
            </a:r>
            <a:r>
              <a:rPr lang="en-US" sz="4400" dirty="0" err="1" smtClean="0"/>
              <a:t>svoje</a:t>
            </a:r>
            <a:r>
              <a:rPr lang="en-US" sz="4400" dirty="0" smtClean="0"/>
              <a:t> </a:t>
            </a:r>
            <a:r>
              <a:rPr lang="en-US" sz="4400" dirty="0" err="1" smtClean="0"/>
              <a:t>najmilije</a:t>
            </a:r>
            <a:r>
              <a:rPr lang="en-US" sz="4400" dirty="0" smtClean="0"/>
              <a:t>. </a:t>
            </a:r>
            <a:r>
              <a:rPr lang="en-US" sz="4400" dirty="0" err="1" smtClean="0"/>
              <a:t>Već</a:t>
            </a:r>
            <a:r>
              <a:rPr lang="en-US" sz="4400" dirty="0" smtClean="0"/>
              <a:t> </a:t>
            </a:r>
            <a:r>
              <a:rPr lang="en-US" sz="4400" dirty="0" err="1" smtClean="0"/>
              <a:t>tada</a:t>
            </a:r>
            <a:r>
              <a:rPr lang="en-US" sz="4400" dirty="0" smtClean="0"/>
              <a:t> </a:t>
            </a:r>
            <a:r>
              <a:rPr lang="en-US" sz="4400" dirty="0" err="1" smtClean="0"/>
              <a:t>obdaren</a:t>
            </a:r>
            <a:r>
              <a:rPr lang="en-US" sz="4400" dirty="0" smtClean="0"/>
              <a:t> </a:t>
            </a:r>
            <a:r>
              <a:rPr lang="en-US" sz="4400" dirty="0" err="1" smtClean="0"/>
              <a:t>Božijim</a:t>
            </a:r>
            <a:r>
              <a:rPr lang="en-US" sz="4400" dirty="0" smtClean="0"/>
              <a:t> </a:t>
            </a:r>
            <a:r>
              <a:rPr lang="en-US" sz="4400" dirty="0" err="1" smtClean="0"/>
              <a:t>darom</a:t>
            </a:r>
            <a:r>
              <a:rPr lang="en-US" sz="4400" dirty="0" smtClean="0"/>
              <a:t> </a:t>
            </a:r>
            <a:r>
              <a:rPr lang="en-US" sz="4400" dirty="0" err="1" smtClean="0"/>
              <a:t>pisanja</a:t>
            </a:r>
            <a:r>
              <a:rPr lang="en-US" sz="4400" dirty="0" smtClean="0"/>
              <a:t>, </a:t>
            </a:r>
            <a:r>
              <a:rPr lang="en-US" sz="4400" dirty="0" err="1" smtClean="0"/>
              <a:t>darom</a:t>
            </a:r>
            <a:r>
              <a:rPr lang="en-US" sz="4400" dirty="0" smtClean="0"/>
              <a:t> </a:t>
            </a:r>
            <a:r>
              <a:rPr lang="en-US" sz="4400" dirty="0" err="1" smtClean="0"/>
              <a:t>uobličavanja</a:t>
            </a:r>
            <a:r>
              <a:rPr lang="en-US" sz="4400" dirty="0" smtClean="0"/>
              <a:t> </a:t>
            </a:r>
            <a:r>
              <a:rPr lang="en-US" sz="4400" dirty="0" err="1" smtClean="0"/>
              <a:t>svijeta</a:t>
            </a:r>
            <a:r>
              <a:rPr lang="en-US" sz="4400" dirty="0" smtClean="0"/>
              <a:t> u </a:t>
            </a:r>
            <a:r>
              <a:rPr lang="en-US" sz="4400" dirty="0" err="1" smtClean="0"/>
              <a:t>poeziji</a:t>
            </a:r>
            <a:r>
              <a:rPr lang="en-US" sz="4400" dirty="0" smtClean="0"/>
              <a:t> </a:t>
            </a:r>
            <a:r>
              <a:rPr lang="en-US" sz="4400" dirty="0" err="1" smtClean="0"/>
              <a:t>i</a:t>
            </a:r>
            <a:r>
              <a:rPr lang="en-US" sz="4400" dirty="0" smtClean="0"/>
              <a:t> </a:t>
            </a:r>
            <a:r>
              <a:rPr lang="en-US" sz="4400" dirty="0" err="1" smtClean="0"/>
              <a:t>prozi</a:t>
            </a:r>
            <a:r>
              <a:rPr lang="en-US" sz="4400" dirty="0" smtClean="0"/>
              <a:t>, </a:t>
            </a:r>
            <a:r>
              <a:rPr lang="en-US" sz="4400" dirty="0" err="1" smtClean="0"/>
              <a:t>nekako</a:t>
            </a:r>
            <a:r>
              <a:rPr lang="en-US" sz="4400" dirty="0" smtClean="0"/>
              <a:t> je </a:t>
            </a:r>
            <a:r>
              <a:rPr lang="en-US" sz="4400" dirty="0" err="1" smtClean="0"/>
              <a:t>bolje</a:t>
            </a:r>
            <a:r>
              <a:rPr lang="en-US" sz="4400" dirty="0" smtClean="0"/>
              <a:t> </a:t>
            </a:r>
            <a:r>
              <a:rPr lang="en-US" sz="4400" dirty="0" err="1" smtClean="0"/>
              <a:t>i</a:t>
            </a:r>
            <a:r>
              <a:rPr lang="en-US" sz="4400" dirty="0" smtClean="0"/>
              <a:t> </a:t>
            </a:r>
            <a:r>
              <a:rPr lang="en-US" sz="4400" dirty="0" err="1" smtClean="0"/>
              <a:t>dublje</a:t>
            </a:r>
            <a:r>
              <a:rPr lang="en-US" sz="4400" dirty="0" smtClean="0"/>
              <a:t> </a:t>
            </a:r>
            <a:r>
              <a:rPr lang="en-US" sz="4400" dirty="0" err="1" smtClean="0"/>
              <a:t>gledao</a:t>
            </a:r>
            <a:r>
              <a:rPr lang="en-US" sz="4400" dirty="0" smtClean="0"/>
              <a:t> </a:t>
            </a:r>
            <a:r>
              <a:rPr lang="en-US" sz="4400" dirty="0" err="1" smtClean="0"/>
              <a:t>tu</a:t>
            </a:r>
            <a:r>
              <a:rPr lang="en-US" sz="4400" dirty="0" smtClean="0"/>
              <a:t> </a:t>
            </a:r>
            <a:r>
              <a:rPr lang="en-US" sz="4400" dirty="0" err="1" smtClean="0"/>
              <a:t>svoju</a:t>
            </a:r>
            <a:r>
              <a:rPr lang="en-US" sz="4400" dirty="0" smtClean="0"/>
              <a:t> </a:t>
            </a:r>
            <a:r>
              <a:rPr lang="en-US" sz="4400" dirty="0" err="1" smtClean="0"/>
              <a:t>kotlinu</a:t>
            </a:r>
            <a:r>
              <a:rPr lang="en-US" sz="4400" dirty="0" smtClean="0"/>
              <a:t> </a:t>
            </a:r>
            <a:r>
              <a:rPr lang="en-US" sz="4400" dirty="0" err="1" smtClean="0"/>
              <a:t>srebreničku</a:t>
            </a:r>
            <a:r>
              <a:rPr lang="en-US" sz="4400" dirty="0" smtClean="0"/>
              <a:t>. </a:t>
            </a:r>
            <a:r>
              <a:rPr lang="en-US" sz="4400" dirty="0" err="1" smtClean="0"/>
              <a:t>Sjeta</a:t>
            </a:r>
            <a:r>
              <a:rPr lang="en-US" sz="4400" dirty="0" smtClean="0"/>
              <a:t> </a:t>
            </a:r>
            <a:r>
              <a:rPr lang="en-US" sz="4400" dirty="0" err="1" smtClean="0"/>
              <a:t>i</a:t>
            </a:r>
            <a:r>
              <a:rPr lang="en-US" sz="4400" dirty="0" smtClean="0"/>
              <a:t> </a:t>
            </a:r>
            <a:r>
              <a:rPr lang="en-US" sz="4400" dirty="0" err="1" smtClean="0"/>
              <a:t>tuga</a:t>
            </a:r>
            <a:r>
              <a:rPr lang="en-US" sz="4400" dirty="0" smtClean="0"/>
              <a:t>. </a:t>
            </a:r>
            <a:r>
              <a:rPr lang="en-US" sz="4400" dirty="0" err="1" smtClean="0"/>
              <a:t>Sve</a:t>
            </a:r>
            <a:r>
              <a:rPr lang="en-US" sz="4400" dirty="0" smtClean="0"/>
              <a:t> se </a:t>
            </a:r>
            <a:r>
              <a:rPr lang="en-US" sz="4400" dirty="0" err="1" smtClean="0"/>
              <a:t>sastalo</a:t>
            </a:r>
            <a:r>
              <a:rPr lang="en-US" sz="4400" dirty="0" smtClean="0"/>
              <a:t> u </a:t>
            </a:r>
            <a:r>
              <a:rPr lang="en-US" sz="4400" dirty="0" err="1" smtClean="0"/>
              <a:t>Nini</a:t>
            </a:r>
            <a:r>
              <a:rPr lang="en-US" sz="4400" dirty="0" smtClean="0"/>
              <a:t> </a:t>
            </a:r>
            <a:r>
              <a:rPr lang="en-US" sz="4400" dirty="0" err="1" smtClean="0"/>
              <a:t>i</a:t>
            </a:r>
            <a:r>
              <a:rPr lang="en-US" sz="4400" dirty="0" smtClean="0"/>
              <a:t> u </a:t>
            </a:r>
            <a:r>
              <a:rPr lang="en-US" sz="4400" dirty="0" err="1" smtClean="0"/>
              <a:t>toj</a:t>
            </a:r>
            <a:r>
              <a:rPr lang="en-US" sz="4400" dirty="0" smtClean="0"/>
              <a:t> </a:t>
            </a:r>
            <a:r>
              <a:rPr lang="en-US" sz="4400" dirty="0" err="1" smtClean="0"/>
              <a:t>Srebrenici</a:t>
            </a:r>
            <a:r>
              <a:rPr lang="en-US" sz="4400" dirty="0" smtClean="0"/>
              <a:t>. </a:t>
            </a:r>
          </a:p>
          <a:p>
            <a:pPr algn="ctr"/>
            <a:endParaRPr lang="en-US" dirty="0"/>
          </a:p>
        </p:txBody>
      </p:sp>
      <p:pic>
        <p:nvPicPr>
          <p:cNvPr id="5" name="Picture 4"/>
          <p:cNvPicPr>
            <a:picLocks noChangeAspect="1"/>
          </p:cNvPicPr>
          <p:nvPr/>
        </p:nvPicPr>
        <p:blipFill>
          <a:blip r:embed="rId2" cstate="print"/>
          <a:stretch>
            <a:fillRect/>
          </a:stretch>
        </p:blipFill>
        <p:spPr>
          <a:xfrm>
            <a:off x="228600" y="228600"/>
            <a:ext cx="8382000" cy="358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5092532" y="4955085"/>
            <a:ext cx="3766309" cy="1540608"/>
          </a:xfrm>
          <a:ln w="57150">
            <a:solidFill>
              <a:srgbClr val="00B050"/>
            </a:solidFill>
          </a:ln>
        </p:spPr>
        <p:txBody>
          <a:bodyPr>
            <a:normAutofit fontScale="77500" lnSpcReduction="20000"/>
          </a:bodyPr>
          <a:lstStyle/>
          <a:p>
            <a:r>
              <a:rPr lang="en-US" b="0" dirty="0" err="1"/>
              <a:t>Ninina</a:t>
            </a:r>
            <a:r>
              <a:rPr lang="en-US" b="0" dirty="0"/>
              <a:t> </a:t>
            </a:r>
            <a:r>
              <a:rPr lang="en-US" b="0" dirty="0" err="1"/>
              <a:t>majka</a:t>
            </a:r>
            <a:r>
              <a:rPr lang="en-US" b="0" dirty="0"/>
              <a:t> </a:t>
            </a:r>
            <a:r>
              <a:rPr lang="en-US" b="0" dirty="0" err="1"/>
              <a:t>Hajra</a:t>
            </a:r>
            <a:r>
              <a:rPr lang="en-US" b="0" dirty="0"/>
              <a:t> </a:t>
            </a:r>
            <a:r>
              <a:rPr lang="en-US" b="0" dirty="0" err="1"/>
              <a:t>prisjeća</a:t>
            </a:r>
            <a:r>
              <a:rPr lang="en-US" b="0" dirty="0"/>
              <a:t> se da je </a:t>
            </a:r>
            <a:r>
              <a:rPr lang="en-US" b="0" dirty="0" err="1"/>
              <a:t>zadnji</a:t>
            </a:r>
            <a:r>
              <a:rPr lang="en-US" b="0" dirty="0"/>
              <a:t> put </a:t>
            </a:r>
            <a:r>
              <a:rPr lang="en-US" b="0" dirty="0" err="1"/>
              <a:t>sina</a:t>
            </a:r>
            <a:r>
              <a:rPr lang="en-US" b="0" dirty="0"/>
              <a:t> </a:t>
            </a:r>
            <a:r>
              <a:rPr lang="en-US" b="0" dirty="0" err="1"/>
              <a:t>vidjela</a:t>
            </a:r>
            <a:r>
              <a:rPr lang="en-US" b="0" dirty="0"/>
              <a:t> 11. </a:t>
            </a:r>
            <a:r>
              <a:rPr lang="en-US" b="0" dirty="0" err="1"/>
              <a:t>jula</a:t>
            </a:r>
            <a:r>
              <a:rPr lang="en-US" b="0" dirty="0"/>
              <a:t>. </a:t>
            </a:r>
            <a:r>
              <a:rPr lang="en-US" b="0" dirty="0" err="1"/>
              <a:t>Rekao</a:t>
            </a:r>
            <a:r>
              <a:rPr lang="en-US" b="0" dirty="0"/>
              <a:t> </a:t>
            </a:r>
            <a:r>
              <a:rPr lang="en-US" b="0" dirty="0" err="1"/>
              <a:t>joj</a:t>
            </a:r>
            <a:r>
              <a:rPr lang="en-US" b="0" dirty="0"/>
              <a:t> je „,mama ti </a:t>
            </a:r>
            <a:r>
              <a:rPr lang="en-US" b="0" dirty="0" err="1"/>
              <a:t>i</a:t>
            </a:r>
            <a:r>
              <a:rPr lang="en-US" b="0" dirty="0"/>
              <a:t> </a:t>
            </a:r>
            <a:r>
              <a:rPr lang="en-US" b="0" dirty="0" err="1"/>
              <a:t>babo</a:t>
            </a:r>
            <a:r>
              <a:rPr lang="en-US" b="0" dirty="0"/>
              <a:t> </a:t>
            </a:r>
            <a:r>
              <a:rPr lang="en-US" b="0" dirty="0" err="1"/>
              <a:t>idite</a:t>
            </a:r>
            <a:r>
              <a:rPr lang="en-US" b="0" dirty="0"/>
              <a:t> u </a:t>
            </a:r>
            <a:r>
              <a:rPr lang="en-US" b="0" dirty="0" err="1"/>
              <a:t>Potočare</a:t>
            </a:r>
            <a:r>
              <a:rPr lang="en-US" b="0" dirty="0"/>
              <a:t>, a </a:t>
            </a:r>
            <a:r>
              <a:rPr lang="en-US" b="0" dirty="0" err="1"/>
              <a:t>ja</a:t>
            </a:r>
            <a:r>
              <a:rPr lang="en-US" b="0" dirty="0"/>
              <a:t> </a:t>
            </a:r>
            <a:r>
              <a:rPr lang="en-US" b="0" dirty="0" err="1"/>
              <a:t>ću</a:t>
            </a:r>
            <a:r>
              <a:rPr lang="en-US" b="0" dirty="0"/>
              <a:t> </a:t>
            </a:r>
            <a:r>
              <a:rPr lang="en-US" b="0" dirty="0" err="1"/>
              <a:t>sa</a:t>
            </a:r>
            <a:r>
              <a:rPr lang="en-US" b="0" dirty="0"/>
              <a:t> </a:t>
            </a:r>
            <a:r>
              <a:rPr lang="en-US" b="0" dirty="0" err="1"/>
              <a:t>prijateljima</a:t>
            </a:r>
            <a:r>
              <a:rPr lang="en-US" b="0" dirty="0"/>
              <a:t> </a:t>
            </a:r>
            <a:r>
              <a:rPr lang="en-US" b="0" dirty="0" err="1"/>
              <a:t>preko</a:t>
            </a:r>
            <a:r>
              <a:rPr lang="en-US" b="0" dirty="0"/>
              <a:t> </a:t>
            </a:r>
            <a:r>
              <a:rPr lang="en-US" b="0" dirty="0" err="1"/>
              <a:t>šume</a:t>
            </a:r>
            <a:r>
              <a:rPr lang="en-US" b="0" dirty="0"/>
              <a:t> do </a:t>
            </a:r>
            <a:r>
              <a:rPr lang="en-US" b="0" dirty="0" err="1"/>
              <a:t>Tuzle</a:t>
            </a:r>
            <a:r>
              <a:rPr lang="en-US" b="0" dirty="0"/>
              <a:t>“. </a:t>
            </a:r>
            <a:r>
              <a:rPr lang="en-US" b="0" dirty="0" err="1"/>
              <a:t>Nakon</a:t>
            </a:r>
            <a:r>
              <a:rPr lang="en-US" b="0" dirty="0"/>
              <a:t> toga, </a:t>
            </a:r>
            <a:r>
              <a:rPr lang="en-US" b="0" dirty="0" err="1"/>
              <a:t>niko</a:t>
            </a:r>
            <a:r>
              <a:rPr lang="en-US" b="0" dirty="0"/>
              <a:t> </a:t>
            </a:r>
            <a:r>
              <a:rPr lang="en-US" b="0" dirty="0" err="1"/>
              <a:t>više</a:t>
            </a:r>
            <a:r>
              <a:rPr lang="en-US" b="0" dirty="0"/>
              <a:t> </a:t>
            </a:r>
            <a:r>
              <a:rPr lang="en-US" b="0" dirty="0" err="1"/>
              <a:t>nije</a:t>
            </a:r>
            <a:r>
              <a:rPr lang="en-US" b="0" dirty="0"/>
              <a:t> </a:t>
            </a:r>
            <a:r>
              <a:rPr lang="en-US" b="0" dirty="0" err="1"/>
              <a:t>vidio</a:t>
            </a:r>
            <a:r>
              <a:rPr lang="en-US" b="0" dirty="0"/>
              <a:t> </a:t>
            </a:r>
            <a:r>
              <a:rPr lang="en-US" b="0" dirty="0" err="1"/>
              <a:t>Ninu</a:t>
            </a:r>
            <a:r>
              <a:rPr lang="en-US" b="0" dirty="0"/>
              <a:t>.</a:t>
            </a:r>
            <a:endParaRPr lang="hr-HR" dirty="0"/>
          </a:p>
        </p:txBody>
      </p:sp>
      <p:sp>
        <p:nvSpPr>
          <p:cNvPr id="6" name="Content Placeholder 5"/>
          <p:cNvSpPr>
            <a:spLocks noGrp="1"/>
          </p:cNvSpPr>
          <p:nvPr>
            <p:ph sz="quarter" idx="4"/>
          </p:nvPr>
        </p:nvSpPr>
        <p:spPr>
          <a:xfrm>
            <a:off x="510163" y="750776"/>
            <a:ext cx="4267200" cy="5650023"/>
          </a:xfrm>
          <a:ln w="57150">
            <a:noFill/>
          </a:ln>
        </p:spPr>
        <p:txBody>
          <a:bodyPr>
            <a:normAutofit fontScale="92500"/>
          </a:bodyPr>
          <a:lstStyle/>
          <a:p>
            <a:r>
              <a:rPr lang="en-US" dirty="0" err="1" smtClean="0">
                <a:solidFill>
                  <a:schemeClr val="tx2"/>
                </a:solidFill>
              </a:rPr>
              <a:t>Nihad</a:t>
            </a:r>
            <a:r>
              <a:rPr lang="en-US" dirty="0" smtClean="0">
                <a:solidFill>
                  <a:schemeClr val="tx2"/>
                </a:solidFill>
              </a:rPr>
              <a:t> Nino </a:t>
            </a:r>
            <a:r>
              <a:rPr lang="en-US" dirty="0" err="1" smtClean="0">
                <a:solidFill>
                  <a:schemeClr val="tx2"/>
                </a:solidFill>
              </a:rPr>
              <a:t>Ćatić</a:t>
            </a:r>
            <a:r>
              <a:rPr lang="en-US" dirty="0" smtClean="0">
                <a:solidFill>
                  <a:schemeClr val="tx2"/>
                </a:solidFill>
              </a:rPr>
              <a:t> </a:t>
            </a:r>
            <a:r>
              <a:rPr lang="en-US" dirty="0" err="1" smtClean="0">
                <a:solidFill>
                  <a:schemeClr val="tx2"/>
                </a:solidFill>
              </a:rPr>
              <a:t>rođen</a:t>
            </a:r>
            <a:r>
              <a:rPr lang="en-US" dirty="0" smtClean="0">
                <a:solidFill>
                  <a:schemeClr val="tx2"/>
                </a:solidFill>
              </a:rPr>
              <a:t> je 29.08.1969 god. u </a:t>
            </a:r>
            <a:r>
              <a:rPr lang="en-US" dirty="0" err="1" smtClean="0">
                <a:solidFill>
                  <a:schemeClr val="tx2"/>
                </a:solidFill>
              </a:rPr>
              <a:t>Srebrenici</a:t>
            </a:r>
            <a:r>
              <a:rPr lang="en-US" dirty="0" smtClean="0">
                <a:solidFill>
                  <a:schemeClr val="tx2"/>
                </a:solidFill>
              </a:rPr>
              <a:t>. </a:t>
            </a:r>
            <a:r>
              <a:rPr lang="en-US" dirty="0" err="1" smtClean="0">
                <a:solidFill>
                  <a:schemeClr val="tx2"/>
                </a:solidFill>
              </a:rPr>
              <a:t>Osnovno</a:t>
            </a:r>
            <a:r>
              <a:rPr lang="en-US" dirty="0" smtClean="0">
                <a:solidFill>
                  <a:schemeClr val="tx2"/>
                </a:solidFill>
              </a:rPr>
              <a:t> </a:t>
            </a:r>
            <a:r>
              <a:rPr lang="en-US" dirty="0" err="1" smtClean="0">
                <a:solidFill>
                  <a:schemeClr val="tx2"/>
                </a:solidFill>
              </a:rPr>
              <a:t>i</a:t>
            </a:r>
            <a:r>
              <a:rPr lang="en-US" dirty="0" smtClean="0">
                <a:solidFill>
                  <a:schemeClr val="tx2"/>
                </a:solidFill>
              </a:rPr>
              <a:t> </a:t>
            </a:r>
            <a:r>
              <a:rPr lang="en-US" dirty="0" err="1" smtClean="0">
                <a:solidFill>
                  <a:schemeClr val="tx2"/>
                </a:solidFill>
              </a:rPr>
              <a:t>srednje</a:t>
            </a:r>
            <a:r>
              <a:rPr lang="en-US" dirty="0" smtClean="0">
                <a:solidFill>
                  <a:schemeClr val="tx2"/>
                </a:solidFill>
              </a:rPr>
              <a:t> </a:t>
            </a:r>
            <a:r>
              <a:rPr lang="en-US" dirty="0" err="1" smtClean="0">
                <a:solidFill>
                  <a:schemeClr val="tx2"/>
                </a:solidFill>
              </a:rPr>
              <a:t>obrazovanje</a:t>
            </a:r>
            <a:r>
              <a:rPr lang="en-US" dirty="0" smtClean="0">
                <a:solidFill>
                  <a:schemeClr val="tx2"/>
                </a:solidFill>
              </a:rPr>
              <a:t> </a:t>
            </a:r>
            <a:r>
              <a:rPr lang="en-US" dirty="0" err="1" smtClean="0">
                <a:solidFill>
                  <a:schemeClr val="tx2"/>
                </a:solidFill>
              </a:rPr>
              <a:t>stiče</a:t>
            </a:r>
            <a:r>
              <a:rPr lang="en-US" dirty="0" smtClean="0">
                <a:solidFill>
                  <a:schemeClr val="tx2"/>
                </a:solidFill>
              </a:rPr>
              <a:t> u </a:t>
            </a:r>
            <a:r>
              <a:rPr lang="en-US" dirty="0" err="1" smtClean="0">
                <a:solidFill>
                  <a:schemeClr val="tx2"/>
                </a:solidFill>
              </a:rPr>
              <a:t>svom</a:t>
            </a:r>
            <a:r>
              <a:rPr lang="en-US" dirty="0" smtClean="0">
                <a:solidFill>
                  <a:schemeClr val="tx2"/>
                </a:solidFill>
              </a:rPr>
              <a:t> </a:t>
            </a:r>
            <a:r>
              <a:rPr lang="en-US" dirty="0" err="1" smtClean="0">
                <a:solidFill>
                  <a:schemeClr val="tx2"/>
                </a:solidFill>
              </a:rPr>
              <a:t>rodnom</a:t>
            </a:r>
            <a:r>
              <a:rPr lang="en-US" dirty="0" smtClean="0">
                <a:solidFill>
                  <a:schemeClr val="tx2"/>
                </a:solidFill>
              </a:rPr>
              <a:t> </a:t>
            </a:r>
            <a:r>
              <a:rPr lang="en-US" dirty="0" err="1" smtClean="0">
                <a:solidFill>
                  <a:schemeClr val="tx2"/>
                </a:solidFill>
              </a:rPr>
              <a:t>gradu</a:t>
            </a:r>
            <a:r>
              <a:rPr lang="en-US" dirty="0" smtClean="0">
                <a:solidFill>
                  <a:schemeClr val="tx2"/>
                </a:solidFill>
              </a:rPr>
              <a:t>.</a:t>
            </a:r>
          </a:p>
          <a:p>
            <a:r>
              <a:rPr lang="en-US" dirty="0" err="1" smtClean="0">
                <a:solidFill>
                  <a:schemeClr val="tx2"/>
                </a:solidFill>
              </a:rPr>
              <a:t>Ratne</a:t>
            </a:r>
            <a:r>
              <a:rPr lang="en-US" dirty="0" smtClean="0">
                <a:solidFill>
                  <a:schemeClr val="tx2"/>
                </a:solidFill>
              </a:rPr>
              <a:t> </a:t>
            </a:r>
            <a:r>
              <a:rPr lang="en-US" dirty="0" err="1" smtClean="0">
                <a:solidFill>
                  <a:schemeClr val="tx2"/>
                </a:solidFill>
              </a:rPr>
              <a:t>godine</a:t>
            </a:r>
            <a:r>
              <a:rPr lang="en-US" dirty="0" smtClean="0">
                <a:solidFill>
                  <a:schemeClr val="tx2"/>
                </a:solidFill>
              </a:rPr>
              <a:t> Nino je </a:t>
            </a:r>
            <a:r>
              <a:rPr lang="en-US" dirty="0" err="1" smtClean="0">
                <a:solidFill>
                  <a:schemeClr val="tx2"/>
                </a:solidFill>
              </a:rPr>
              <a:t>proveo</a:t>
            </a:r>
            <a:r>
              <a:rPr lang="en-US" dirty="0" smtClean="0">
                <a:solidFill>
                  <a:schemeClr val="tx2"/>
                </a:solidFill>
              </a:rPr>
              <a:t> u </a:t>
            </a:r>
            <a:r>
              <a:rPr lang="en-US" dirty="0" err="1" smtClean="0">
                <a:solidFill>
                  <a:schemeClr val="tx2"/>
                </a:solidFill>
              </a:rPr>
              <a:t>Srebrenici</a:t>
            </a:r>
            <a:r>
              <a:rPr lang="en-US" dirty="0" smtClean="0">
                <a:solidFill>
                  <a:schemeClr val="tx2"/>
                </a:solidFill>
              </a:rPr>
              <a:t> </a:t>
            </a:r>
            <a:r>
              <a:rPr lang="en-US" dirty="0" err="1" smtClean="0">
                <a:solidFill>
                  <a:schemeClr val="tx2"/>
                </a:solidFill>
              </a:rPr>
              <a:t>gdje</a:t>
            </a:r>
            <a:r>
              <a:rPr lang="en-US" dirty="0" smtClean="0">
                <a:solidFill>
                  <a:schemeClr val="tx2"/>
                </a:solidFill>
              </a:rPr>
              <a:t> je </a:t>
            </a:r>
            <a:r>
              <a:rPr lang="en-US" dirty="0" err="1" smtClean="0">
                <a:solidFill>
                  <a:schemeClr val="tx2"/>
                </a:solidFill>
              </a:rPr>
              <a:t>uređivao</a:t>
            </a:r>
            <a:r>
              <a:rPr lang="en-US" dirty="0" smtClean="0">
                <a:solidFill>
                  <a:schemeClr val="tx2"/>
                </a:solidFill>
              </a:rPr>
              <a:t> </a:t>
            </a:r>
            <a:r>
              <a:rPr lang="en-US" dirty="0" err="1" smtClean="0">
                <a:solidFill>
                  <a:schemeClr val="tx2"/>
                </a:solidFill>
              </a:rPr>
              <a:t>lokalno</a:t>
            </a:r>
            <a:r>
              <a:rPr lang="en-US" dirty="0" smtClean="0">
                <a:solidFill>
                  <a:schemeClr val="tx2"/>
                </a:solidFill>
              </a:rPr>
              <a:t> </a:t>
            </a:r>
            <a:r>
              <a:rPr lang="en-US" dirty="0" err="1" smtClean="0">
                <a:solidFill>
                  <a:schemeClr val="tx2"/>
                </a:solidFill>
              </a:rPr>
              <a:t>glasilo</a:t>
            </a:r>
            <a:r>
              <a:rPr lang="en-US" dirty="0" smtClean="0">
                <a:solidFill>
                  <a:schemeClr val="tx2"/>
                </a:solidFill>
              </a:rPr>
              <a:t> "</a:t>
            </a:r>
            <a:r>
              <a:rPr lang="en-US" dirty="0" err="1" smtClean="0">
                <a:solidFill>
                  <a:schemeClr val="tx2"/>
                </a:solidFill>
              </a:rPr>
              <a:t>Srebrenički</a:t>
            </a:r>
            <a:r>
              <a:rPr lang="en-US" dirty="0" smtClean="0">
                <a:solidFill>
                  <a:schemeClr val="tx2"/>
                </a:solidFill>
              </a:rPr>
              <a:t> </a:t>
            </a:r>
            <a:r>
              <a:rPr lang="en-US" dirty="0" err="1" smtClean="0">
                <a:solidFill>
                  <a:schemeClr val="tx2"/>
                </a:solidFill>
              </a:rPr>
              <a:t>glas</a:t>
            </a:r>
            <a:r>
              <a:rPr lang="en-US" dirty="0" smtClean="0">
                <a:solidFill>
                  <a:schemeClr val="tx2"/>
                </a:solidFill>
              </a:rPr>
              <a:t>" </a:t>
            </a:r>
            <a:r>
              <a:rPr lang="en-US" dirty="0" err="1" smtClean="0">
                <a:solidFill>
                  <a:schemeClr val="tx2"/>
                </a:solidFill>
              </a:rPr>
              <a:t>i</a:t>
            </a:r>
            <a:r>
              <a:rPr lang="en-US" dirty="0" smtClean="0">
                <a:solidFill>
                  <a:schemeClr val="tx2"/>
                </a:solidFill>
              </a:rPr>
              <a:t> bio je </a:t>
            </a:r>
            <a:r>
              <a:rPr lang="en-US" dirty="0" err="1" smtClean="0">
                <a:solidFill>
                  <a:schemeClr val="tx2"/>
                </a:solidFill>
              </a:rPr>
              <a:t>jedan</a:t>
            </a:r>
            <a:r>
              <a:rPr lang="en-US" dirty="0" smtClean="0">
                <a:solidFill>
                  <a:schemeClr val="tx2"/>
                </a:solidFill>
              </a:rPr>
              <a:t> </a:t>
            </a:r>
            <a:r>
              <a:rPr lang="en-US" dirty="0" err="1" smtClean="0">
                <a:solidFill>
                  <a:schemeClr val="tx2"/>
                </a:solidFill>
              </a:rPr>
              <a:t>od</a:t>
            </a:r>
            <a:r>
              <a:rPr lang="en-US" dirty="0" smtClean="0">
                <a:solidFill>
                  <a:schemeClr val="tx2"/>
                </a:solidFill>
              </a:rPr>
              <a:t> </a:t>
            </a:r>
            <a:r>
              <a:rPr lang="en-US" dirty="0" err="1" smtClean="0">
                <a:solidFill>
                  <a:schemeClr val="tx2"/>
                </a:solidFill>
              </a:rPr>
              <a:t>glavnih</a:t>
            </a:r>
            <a:r>
              <a:rPr lang="en-US" dirty="0" smtClean="0">
                <a:solidFill>
                  <a:schemeClr val="tx2"/>
                </a:solidFill>
              </a:rPr>
              <a:t> </a:t>
            </a:r>
            <a:r>
              <a:rPr lang="en-US" dirty="0" err="1" smtClean="0">
                <a:solidFill>
                  <a:schemeClr val="tx2"/>
                </a:solidFill>
              </a:rPr>
              <a:t>animatora</a:t>
            </a:r>
            <a:r>
              <a:rPr lang="en-US" dirty="0" smtClean="0">
                <a:solidFill>
                  <a:schemeClr val="tx2"/>
                </a:solidFill>
              </a:rPr>
              <a:t> </a:t>
            </a:r>
            <a:r>
              <a:rPr lang="en-US" dirty="0" err="1" smtClean="0">
                <a:solidFill>
                  <a:schemeClr val="tx2"/>
                </a:solidFill>
              </a:rPr>
              <a:t>kulture</a:t>
            </a:r>
            <a:r>
              <a:rPr lang="en-US" dirty="0" smtClean="0">
                <a:solidFill>
                  <a:schemeClr val="tx2"/>
                </a:solidFill>
              </a:rPr>
              <a:t> u </a:t>
            </a:r>
            <a:r>
              <a:rPr lang="en-US" dirty="0" err="1" smtClean="0">
                <a:solidFill>
                  <a:schemeClr val="tx2"/>
                </a:solidFill>
              </a:rPr>
              <a:t>enklavi</a:t>
            </a:r>
            <a:r>
              <a:rPr lang="en-US" dirty="0" smtClean="0">
                <a:solidFill>
                  <a:schemeClr val="tx2"/>
                </a:solidFill>
              </a:rPr>
              <a:t>. </a:t>
            </a:r>
          </a:p>
          <a:p>
            <a:r>
              <a:rPr lang="en-US" dirty="0" smtClean="0">
                <a:solidFill>
                  <a:schemeClr val="tx2"/>
                </a:solidFill>
              </a:rPr>
              <a:t>Pored </a:t>
            </a:r>
            <a:r>
              <a:rPr lang="en-US" dirty="0" err="1" smtClean="0">
                <a:solidFill>
                  <a:schemeClr val="tx2"/>
                </a:solidFill>
              </a:rPr>
              <a:t>poezije</a:t>
            </a:r>
            <a:r>
              <a:rPr lang="en-US" dirty="0" smtClean="0">
                <a:solidFill>
                  <a:schemeClr val="tx2"/>
                </a:solidFill>
              </a:rPr>
              <a:t> Nino je </a:t>
            </a:r>
            <a:r>
              <a:rPr lang="en-US" dirty="0" err="1" smtClean="0">
                <a:solidFill>
                  <a:schemeClr val="tx2"/>
                </a:solidFill>
              </a:rPr>
              <a:t>pisao</a:t>
            </a:r>
            <a:r>
              <a:rPr lang="en-US" dirty="0" smtClean="0">
                <a:solidFill>
                  <a:schemeClr val="tx2"/>
                </a:solidFill>
              </a:rPr>
              <a:t> </a:t>
            </a:r>
            <a:r>
              <a:rPr lang="en-US" dirty="0" err="1" smtClean="0">
                <a:solidFill>
                  <a:schemeClr val="tx2"/>
                </a:solidFill>
              </a:rPr>
              <a:t>i</a:t>
            </a:r>
            <a:r>
              <a:rPr lang="en-US" dirty="0" smtClean="0">
                <a:solidFill>
                  <a:schemeClr val="tx2"/>
                </a:solidFill>
              </a:rPr>
              <a:t> </a:t>
            </a:r>
            <a:r>
              <a:rPr lang="en-US" dirty="0" err="1" smtClean="0">
                <a:solidFill>
                  <a:schemeClr val="tx2"/>
                </a:solidFill>
              </a:rPr>
              <a:t>drame</a:t>
            </a:r>
            <a:r>
              <a:rPr lang="en-US" dirty="0" smtClean="0">
                <a:solidFill>
                  <a:schemeClr val="tx2"/>
                </a:solidFill>
              </a:rPr>
              <a:t> </a:t>
            </a:r>
            <a:r>
              <a:rPr lang="en-US" dirty="0" err="1" smtClean="0">
                <a:solidFill>
                  <a:schemeClr val="tx2"/>
                </a:solidFill>
              </a:rPr>
              <a:t>od</a:t>
            </a:r>
            <a:r>
              <a:rPr lang="en-US" dirty="0" smtClean="0">
                <a:solidFill>
                  <a:schemeClr val="tx2"/>
                </a:solidFill>
              </a:rPr>
              <a:t> </a:t>
            </a:r>
            <a:r>
              <a:rPr lang="en-US" dirty="0" err="1" smtClean="0">
                <a:solidFill>
                  <a:schemeClr val="tx2"/>
                </a:solidFill>
              </a:rPr>
              <a:t>kojih</a:t>
            </a:r>
            <a:r>
              <a:rPr lang="en-US" dirty="0" smtClean="0">
                <a:solidFill>
                  <a:schemeClr val="tx2"/>
                </a:solidFill>
              </a:rPr>
              <a:t> </a:t>
            </a:r>
            <a:r>
              <a:rPr lang="en-US" dirty="0" err="1" smtClean="0">
                <a:solidFill>
                  <a:schemeClr val="tx2"/>
                </a:solidFill>
              </a:rPr>
              <a:t>izdvajamo</a:t>
            </a:r>
            <a:r>
              <a:rPr lang="en-US" dirty="0" smtClean="0">
                <a:solidFill>
                  <a:schemeClr val="tx2"/>
                </a:solidFill>
              </a:rPr>
              <a:t> "</a:t>
            </a:r>
            <a:r>
              <a:rPr lang="en-US" dirty="0" err="1" smtClean="0">
                <a:solidFill>
                  <a:schemeClr val="tx2"/>
                </a:solidFill>
              </a:rPr>
              <a:t>Odmetnike</a:t>
            </a:r>
            <a:r>
              <a:rPr lang="en-US" dirty="0" smtClean="0">
                <a:solidFill>
                  <a:schemeClr val="tx2"/>
                </a:solidFill>
              </a:rPr>
              <a:t>". </a:t>
            </a:r>
            <a:r>
              <a:rPr lang="en-US" dirty="0" err="1" smtClean="0">
                <a:solidFill>
                  <a:schemeClr val="tx2"/>
                </a:solidFill>
              </a:rPr>
              <a:t>Njegovu</a:t>
            </a:r>
            <a:r>
              <a:rPr lang="en-US" dirty="0" smtClean="0">
                <a:solidFill>
                  <a:schemeClr val="tx2"/>
                </a:solidFill>
              </a:rPr>
              <a:t> </a:t>
            </a:r>
            <a:r>
              <a:rPr lang="en-US" dirty="0" err="1" smtClean="0">
                <a:solidFill>
                  <a:schemeClr val="tx2"/>
                </a:solidFill>
              </a:rPr>
              <a:t>riječ</a:t>
            </a:r>
            <a:r>
              <a:rPr lang="en-US" dirty="0" smtClean="0">
                <a:solidFill>
                  <a:schemeClr val="tx2"/>
                </a:solidFill>
              </a:rPr>
              <a:t> </a:t>
            </a:r>
            <a:r>
              <a:rPr lang="en-US" dirty="0" err="1" smtClean="0">
                <a:solidFill>
                  <a:schemeClr val="tx2"/>
                </a:solidFill>
              </a:rPr>
              <a:t>i</a:t>
            </a:r>
            <a:r>
              <a:rPr lang="en-US" dirty="0" smtClean="0">
                <a:solidFill>
                  <a:schemeClr val="tx2"/>
                </a:solidFill>
              </a:rPr>
              <a:t> </a:t>
            </a:r>
            <a:r>
              <a:rPr lang="en-US" dirty="0" err="1" smtClean="0">
                <a:solidFill>
                  <a:schemeClr val="tx2"/>
                </a:solidFill>
              </a:rPr>
              <a:t>glas</a:t>
            </a:r>
            <a:r>
              <a:rPr lang="en-US" dirty="0" smtClean="0">
                <a:solidFill>
                  <a:schemeClr val="tx2"/>
                </a:solidFill>
              </a:rPr>
              <a:t> </a:t>
            </a:r>
            <a:r>
              <a:rPr lang="en-US" dirty="0" err="1" smtClean="0">
                <a:solidFill>
                  <a:schemeClr val="tx2"/>
                </a:solidFill>
              </a:rPr>
              <a:t>pamtimo</a:t>
            </a:r>
            <a:r>
              <a:rPr lang="en-US" dirty="0" smtClean="0">
                <a:solidFill>
                  <a:schemeClr val="tx2"/>
                </a:solidFill>
              </a:rPr>
              <a:t> </a:t>
            </a:r>
            <a:r>
              <a:rPr lang="en-US" dirty="0" err="1" smtClean="0">
                <a:solidFill>
                  <a:schemeClr val="tx2"/>
                </a:solidFill>
              </a:rPr>
              <a:t>iz</a:t>
            </a:r>
            <a:r>
              <a:rPr lang="en-US" dirty="0" smtClean="0">
                <a:solidFill>
                  <a:schemeClr val="tx2"/>
                </a:solidFill>
              </a:rPr>
              <a:t> </a:t>
            </a:r>
            <a:r>
              <a:rPr lang="en-US" dirty="0" err="1" smtClean="0">
                <a:solidFill>
                  <a:schemeClr val="tx2"/>
                </a:solidFill>
              </a:rPr>
              <a:t>onih</a:t>
            </a:r>
            <a:r>
              <a:rPr lang="en-US" dirty="0" smtClean="0">
                <a:solidFill>
                  <a:schemeClr val="tx2"/>
                </a:solidFill>
              </a:rPr>
              <a:t> </a:t>
            </a:r>
            <a:r>
              <a:rPr lang="en-US" dirty="0" err="1" smtClean="0">
                <a:solidFill>
                  <a:schemeClr val="tx2"/>
                </a:solidFill>
              </a:rPr>
              <a:t>najdramatičnijih</a:t>
            </a:r>
            <a:r>
              <a:rPr lang="en-US" dirty="0" smtClean="0">
                <a:solidFill>
                  <a:schemeClr val="tx2"/>
                </a:solidFill>
              </a:rPr>
              <a:t> </a:t>
            </a:r>
            <a:r>
              <a:rPr lang="en-US" dirty="0" err="1" smtClean="0">
                <a:solidFill>
                  <a:schemeClr val="tx2"/>
                </a:solidFill>
              </a:rPr>
              <a:t>dana</a:t>
            </a:r>
            <a:r>
              <a:rPr lang="en-US" dirty="0" smtClean="0">
                <a:solidFill>
                  <a:schemeClr val="tx2"/>
                </a:solidFill>
              </a:rPr>
              <a:t> </a:t>
            </a:r>
            <a:r>
              <a:rPr lang="en-US" dirty="0" err="1" smtClean="0">
                <a:solidFill>
                  <a:schemeClr val="tx2"/>
                </a:solidFill>
              </a:rPr>
              <a:t>za</a:t>
            </a:r>
            <a:r>
              <a:rPr lang="en-US" dirty="0" smtClean="0">
                <a:solidFill>
                  <a:schemeClr val="tx2"/>
                </a:solidFill>
              </a:rPr>
              <a:t> </a:t>
            </a:r>
            <a:r>
              <a:rPr lang="en-US" dirty="0" err="1" smtClean="0">
                <a:solidFill>
                  <a:schemeClr val="tx2"/>
                </a:solidFill>
              </a:rPr>
              <a:t>Srebrenicu</a:t>
            </a:r>
            <a:r>
              <a:rPr lang="en-US" dirty="0" smtClean="0">
                <a:solidFill>
                  <a:schemeClr val="tx2"/>
                </a:solidFill>
              </a:rPr>
              <a:t> </a:t>
            </a:r>
            <a:r>
              <a:rPr lang="en-US" dirty="0" err="1" smtClean="0">
                <a:solidFill>
                  <a:schemeClr val="tx2"/>
                </a:solidFill>
              </a:rPr>
              <a:t>i</a:t>
            </a:r>
            <a:r>
              <a:rPr lang="en-US" dirty="0" smtClean="0">
                <a:solidFill>
                  <a:schemeClr val="tx2"/>
                </a:solidFill>
              </a:rPr>
              <a:t> </a:t>
            </a:r>
            <a:r>
              <a:rPr lang="en-US" dirty="0" err="1" smtClean="0">
                <a:solidFill>
                  <a:schemeClr val="tx2"/>
                </a:solidFill>
              </a:rPr>
              <a:t>Bosnu</a:t>
            </a:r>
            <a:r>
              <a:rPr lang="en-US" dirty="0" smtClean="0">
                <a:solidFill>
                  <a:schemeClr val="tx2"/>
                </a:solidFill>
              </a:rPr>
              <a:t> </a:t>
            </a:r>
            <a:r>
              <a:rPr lang="en-US" dirty="0" err="1" smtClean="0">
                <a:solidFill>
                  <a:schemeClr val="tx2"/>
                </a:solidFill>
              </a:rPr>
              <a:t>i</a:t>
            </a:r>
            <a:r>
              <a:rPr lang="en-US" dirty="0" smtClean="0">
                <a:solidFill>
                  <a:schemeClr val="tx2"/>
                </a:solidFill>
              </a:rPr>
              <a:t> </a:t>
            </a:r>
            <a:r>
              <a:rPr lang="en-US" dirty="0" err="1" smtClean="0">
                <a:solidFill>
                  <a:schemeClr val="tx2"/>
                </a:solidFill>
              </a:rPr>
              <a:t>Hercegovinu</a:t>
            </a:r>
            <a:r>
              <a:rPr lang="en-US" dirty="0" smtClean="0">
                <a:solidFill>
                  <a:schemeClr val="tx2"/>
                </a:solidFill>
              </a:rPr>
              <a:t>.</a:t>
            </a:r>
          </a:p>
          <a:p>
            <a:endParaRPr lang="en-US" dirty="0" smtClean="0"/>
          </a:p>
        </p:txBody>
      </p:sp>
      <p:pic>
        <p:nvPicPr>
          <p:cNvPr id="3" name="Picture 2"/>
          <p:cNvPicPr>
            <a:picLocks noChangeAspect="1"/>
          </p:cNvPicPr>
          <p:nvPr/>
        </p:nvPicPr>
        <p:blipFill>
          <a:blip r:embed="rId2" cstate="print"/>
          <a:stretch>
            <a:fillRect/>
          </a:stretch>
        </p:blipFill>
        <p:spPr>
          <a:xfrm>
            <a:off x="5115484" y="228628"/>
            <a:ext cx="3375225" cy="4495800"/>
          </a:xfrm>
          <a:prstGeom prst="rect">
            <a:avLst/>
          </a:prstGeom>
        </p:spPr>
      </p:pic>
      <p:pic>
        <p:nvPicPr>
          <p:cNvPr id="7" name="Picture 6"/>
          <p:cNvPicPr>
            <a:picLocks noChangeAspect="1"/>
          </p:cNvPicPr>
          <p:nvPr/>
        </p:nvPicPr>
        <p:blipFill>
          <a:blip r:embed="rId3" cstate="print"/>
          <a:stretch>
            <a:fillRect/>
          </a:stretch>
        </p:blipFill>
        <p:spPr>
          <a:xfrm>
            <a:off x="4462194" y="5397568"/>
            <a:ext cx="3392599" cy="218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bg/>
                                          </p:spTgt>
                                        </p:tgtEl>
                                        <p:attrNameLst>
                                          <p:attrName>style.visibility</p:attrName>
                                        </p:attrNameLst>
                                      </p:cBhvr>
                                      <p:to>
                                        <p:strVal val="visible"/>
                                      </p:to>
                                    </p:set>
                                    <p:animEffect transition="in" filter="barn(inVertical)">
                                      <p:cBhvr>
                                        <p:cTn id="27" dur="500"/>
                                        <p:tgtEl>
                                          <p:spTgt spid="5">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barn(inVertical)">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3074" name="Picture 2"/>
          <p:cNvPicPr>
            <a:picLocks noGrp="1" noChangeAspect="1" noChangeArrowheads="1"/>
          </p:cNvPicPr>
          <p:nvPr>
            <p:ph idx="1"/>
          </p:nvPr>
        </p:nvPicPr>
        <p:blipFill>
          <a:blip r:embed="rId2" cstate="print"/>
          <a:srcRect/>
          <a:stretch>
            <a:fillRect/>
          </a:stretch>
        </p:blipFill>
        <p:spPr bwMode="auto">
          <a:xfrm>
            <a:off x="914400" y="0"/>
            <a:ext cx="7315200" cy="6936828"/>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a:stretch>
            <a:fillRect/>
          </a:stretch>
        </p:blipFill>
        <p:spPr bwMode="auto">
          <a:xfrm>
            <a:off x="1143000" y="0"/>
            <a:ext cx="7467600" cy="6858001"/>
          </a:xfrm>
          <a:prstGeom prst="rect">
            <a:avLst/>
          </a:prstGeom>
          <a:noFill/>
          <a:ln w="9525">
            <a:noFill/>
            <a:miter lim="800000"/>
            <a:headEnd/>
            <a:tailEnd/>
          </a:ln>
          <a:effectLst/>
        </p:spPr>
      </p:pic>
      <p:pic>
        <p:nvPicPr>
          <p:cNvPr id="8" name="Picture 4"/>
          <p:cNvPicPr>
            <a:picLocks noChangeAspect="1" noChangeArrowheads="1"/>
          </p:cNvPicPr>
          <p:nvPr/>
        </p:nvPicPr>
        <p:blipFill>
          <a:blip r:embed="rId4" cstate="print"/>
          <a:srcRect/>
          <a:stretch>
            <a:fillRect/>
          </a:stretch>
        </p:blipFill>
        <p:spPr bwMode="auto">
          <a:xfrm>
            <a:off x="914400" y="0"/>
            <a:ext cx="6781800" cy="6946186"/>
          </a:xfrm>
          <a:prstGeom prst="rect">
            <a:avLst/>
          </a:prstGeom>
          <a:noFill/>
          <a:ln w="9525">
            <a:noFill/>
            <a:miter lim="800000"/>
            <a:headEnd/>
            <a:tailEnd/>
          </a:ln>
          <a:effectLst/>
        </p:spPr>
      </p:pic>
      <p:pic>
        <p:nvPicPr>
          <p:cNvPr id="10" name="Picture 5"/>
          <p:cNvPicPr>
            <a:picLocks noChangeAspect="1" noChangeArrowheads="1"/>
          </p:cNvPicPr>
          <p:nvPr/>
        </p:nvPicPr>
        <p:blipFill>
          <a:blip r:embed="rId5" cstate="print"/>
          <a:srcRect/>
          <a:stretch>
            <a:fillRect/>
          </a:stretch>
        </p:blipFill>
        <p:spPr bwMode="auto">
          <a:xfrm>
            <a:off x="1143000" y="0"/>
            <a:ext cx="7467600" cy="6858000"/>
          </a:xfrm>
          <a:prstGeom prst="rect">
            <a:avLst/>
          </a:prstGeom>
          <a:noFill/>
          <a:ln w="9525">
            <a:noFill/>
            <a:miter lim="800000"/>
            <a:headEnd/>
            <a:tailEnd/>
          </a:ln>
          <a:effectLst/>
        </p:spPr>
      </p:pic>
      <p:pic>
        <p:nvPicPr>
          <p:cNvPr id="12" name="Picture 6"/>
          <p:cNvPicPr>
            <a:picLocks noChangeAspect="1" noChangeArrowheads="1"/>
          </p:cNvPicPr>
          <p:nvPr/>
        </p:nvPicPr>
        <p:blipFill>
          <a:blip r:embed="rId6" cstate="print"/>
          <a:srcRect/>
          <a:stretch>
            <a:fillRect/>
          </a:stretch>
        </p:blipFill>
        <p:spPr bwMode="auto">
          <a:xfrm>
            <a:off x="1600200" y="0"/>
            <a:ext cx="6934200" cy="6705600"/>
          </a:xfrm>
          <a:prstGeom prst="rect">
            <a:avLst/>
          </a:prstGeom>
          <a:noFill/>
          <a:ln w="9525">
            <a:noFill/>
            <a:miter lim="800000"/>
            <a:headEnd/>
            <a:tailEnd/>
          </a:ln>
          <a:effectLst/>
        </p:spPr>
      </p:pic>
      <p:pic>
        <p:nvPicPr>
          <p:cNvPr id="14" name="Picture 7"/>
          <p:cNvPicPr>
            <a:picLocks noChangeAspect="1" noChangeArrowheads="1"/>
          </p:cNvPicPr>
          <p:nvPr/>
        </p:nvPicPr>
        <p:blipFill>
          <a:blip r:embed="rId7" cstate="print"/>
          <a:srcRect/>
          <a:stretch>
            <a:fillRect/>
          </a:stretch>
        </p:blipFill>
        <p:spPr bwMode="auto">
          <a:xfrm>
            <a:off x="914400" y="0"/>
            <a:ext cx="7696200" cy="6858000"/>
          </a:xfrm>
          <a:prstGeom prst="rect">
            <a:avLst/>
          </a:prstGeom>
          <a:noFill/>
          <a:ln w="9525">
            <a:noFill/>
            <a:miter lim="800000"/>
            <a:headEnd/>
            <a:tailEnd/>
          </a:ln>
          <a:effectLst/>
        </p:spPr>
      </p:pic>
      <p:pic>
        <p:nvPicPr>
          <p:cNvPr id="16" name="Picture 8"/>
          <p:cNvPicPr>
            <a:picLocks noChangeAspect="1" noChangeArrowheads="1"/>
          </p:cNvPicPr>
          <p:nvPr/>
        </p:nvPicPr>
        <p:blipFill>
          <a:blip r:embed="rId8" cstate="print"/>
          <a:srcRect/>
          <a:stretch>
            <a:fillRect/>
          </a:stretch>
        </p:blipFill>
        <p:spPr bwMode="auto">
          <a:xfrm>
            <a:off x="1219200" y="0"/>
            <a:ext cx="7391400" cy="6858000"/>
          </a:xfrm>
          <a:prstGeom prst="rect">
            <a:avLst/>
          </a:prstGeom>
          <a:noFill/>
          <a:ln w="9525">
            <a:noFill/>
            <a:miter lim="800000"/>
            <a:headEnd/>
            <a:tailEnd/>
          </a:ln>
          <a:effectLst/>
        </p:spPr>
      </p:pic>
      <p:pic>
        <p:nvPicPr>
          <p:cNvPr id="17" name="Picture 2"/>
          <p:cNvPicPr>
            <a:picLocks noChangeAspect="1" noChangeArrowheads="1"/>
          </p:cNvPicPr>
          <p:nvPr/>
        </p:nvPicPr>
        <p:blipFill>
          <a:blip r:embed="rId9" cstate="print"/>
          <a:srcRect/>
          <a:stretch>
            <a:fillRect/>
          </a:stretch>
        </p:blipFill>
        <p:spPr bwMode="auto">
          <a:xfrm>
            <a:off x="838200" y="0"/>
            <a:ext cx="7696200"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3074"/>
                                        </p:tgtEl>
                                      </p:cBhvr>
                                    </p:animEffect>
                                    <p:set>
                                      <p:cBhvr>
                                        <p:cTn id="7" dur="1" fill="hold">
                                          <p:stCondLst>
                                            <p:cond delay="499"/>
                                          </p:stCondLst>
                                        </p:cTn>
                                        <p:tgtEl>
                                          <p:spTgt spid="307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trips(down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strips(down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trips(down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strips(down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525963"/>
          </a:xfrm>
          <a:ln w="38100">
            <a:solidFill>
              <a:srgbClr val="00B050"/>
            </a:solidFill>
          </a:ln>
        </p:spPr>
        <p:txBody>
          <a:bodyPr>
            <a:normAutofit/>
          </a:bodyPr>
          <a:lstStyle/>
          <a:p>
            <a:pPr algn="r"/>
            <a:r>
              <a:rPr lang="hr-HR" dirty="0" smtClean="0">
                <a:solidFill>
                  <a:schemeClr val="tx2"/>
                </a:solidFill>
              </a:rPr>
              <a:t>Srpski mediji  imali su veliku ulogu u izvještavanju. Tadašnji režimski mediji slavili su zločince, dok nevladini nisu znali da li da vjeruju onom što se događa.  Najutjecajnije dnevne novine kao što su Politika, Večernje novosti,Politika ekspres, Vreme, Duga,  NIN  i Interviju, kao i Dnevnika TV Beograd u Srbiji nisu postavljali pitanja niti istraživali šta se ustvari događa. </a:t>
            </a:r>
            <a:endParaRPr lang="hr-HR" dirty="0">
              <a:solidFill>
                <a:schemeClr val="tx2"/>
              </a:solidFill>
            </a:endParaRPr>
          </a:p>
        </p:txBody>
      </p:sp>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hr-HR"/>
          </a:p>
        </p:txBody>
      </p:sp>
      <p:sp>
        <p:nvSpPr>
          <p:cNvPr id="5" name="Text Placeholder 4"/>
          <p:cNvSpPr>
            <a:spLocks noGrp="1"/>
          </p:cNvSpPr>
          <p:nvPr>
            <p:ph type="body" sz="quarter" idx="3"/>
          </p:nvPr>
        </p:nvSpPr>
        <p:spPr/>
        <p:txBody>
          <a:bodyPr/>
          <a:lstStyle/>
          <a:p>
            <a:endParaRPr lang="hr-HR"/>
          </a:p>
        </p:txBody>
      </p:sp>
      <p:pic>
        <p:nvPicPr>
          <p:cNvPr id="7" name="Content Placeholder 6" descr="https://www.fokus.ba/wp-content/uploads/2018/07/nytimes_2.jpg"/>
          <p:cNvPicPr>
            <a:picLocks noGrp="1"/>
          </p:cNvPicPr>
          <p:nvPr>
            <p:ph sz="half" idx="2"/>
          </p:nvPr>
        </p:nvPicPr>
        <p:blipFill>
          <a:blip r:embed="rId2" cstate="print"/>
          <a:srcRect/>
          <a:stretch>
            <a:fillRect/>
          </a:stretch>
        </p:blipFill>
        <p:spPr bwMode="auto">
          <a:xfrm>
            <a:off x="914400" y="533400"/>
            <a:ext cx="7315200" cy="5715000"/>
          </a:xfrm>
          <a:prstGeom prst="rect">
            <a:avLst/>
          </a:prstGeom>
          <a:noFill/>
          <a:ln w="9525">
            <a:noFill/>
            <a:miter lim="800000"/>
            <a:headEnd/>
            <a:tailEnd/>
          </a:ln>
        </p:spPr>
      </p:pic>
      <p:pic>
        <p:nvPicPr>
          <p:cNvPr id="8" name="Content Placeholder 7" descr="https://www.fokus.ba/wp-content/uploads/2018/07/nytimes_4.jpg"/>
          <p:cNvPicPr>
            <a:picLocks noGrp="1"/>
          </p:cNvPicPr>
          <p:nvPr>
            <p:ph sz="quarter" idx="4"/>
          </p:nvPr>
        </p:nvPicPr>
        <p:blipFill>
          <a:blip r:embed="rId3" cstate="print"/>
          <a:srcRect/>
          <a:stretch>
            <a:fillRect/>
          </a:stretch>
        </p:blipFill>
        <p:spPr bwMode="auto">
          <a:xfrm>
            <a:off x="1524000" y="152400"/>
            <a:ext cx="7242175" cy="4876800"/>
          </a:xfrm>
          <a:prstGeom prst="rect">
            <a:avLst/>
          </a:prstGeom>
          <a:noFill/>
          <a:ln w="9525">
            <a:noFill/>
            <a:miter lim="800000"/>
            <a:headEnd/>
            <a:tailEnd/>
          </a:ln>
        </p:spPr>
      </p:pic>
      <p:pic>
        <p:nvPicPr>
          <p:cNvPr id="9" name="Picture 8" descr="https://www.fokus.ba/wp-content/uploads/2018/07/nytimes_3.jpg"/>
          <p:cNvPicPr/>
          <p:nvPr/>
        </p:nvPicPr>
        <p:blipFill>
          <a:blip r:embed="rId4" cstate="print"/>
          <a:srcRect/>
          <a:stretch>
            <a:fillRect/>
          </a:stretch>
        </p:blipFill>
        <p:spPr bwMode="auto">
          <a:xfrm>
            <a:off x="228600" y="1371600"/>
            <a:ext cx="7924800" cy="5181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ofimedia"/>
          <p:cNvPicPr>
            <a:picLocks noGrp="1"/>
          </p:cNvPicPr>
          <p:nvPr>
            <p:ph sz="half" idx="1"/>
          </p:nvPr>
        </p:nvPicPr>
        <p:blipFill>
          <a:blip r:embed="rId2" cstate="print"/>
          <a:srcRect/>
          <a:stretch>
            <a:fillRect/>
          </a:stretch>
        </p:blipFill>
        <p:spPr bwMode="auto">
          <a:xfrm>
            <a:off x="762000" y="533400"/>
            <a:ext cx="7543800" cy="5410200"/>
          </a:xfrm>
          <a:prstGeom prst="rect">
            <a:avLst/>
          </a:prstGeom>
          <a:noFill/>
          <a:ln w="9525">
            <a:noFill/>
            <a:miter lim="800000"/>
            <a:headEnd/>
            <a:tailEnd/>
          </a:ln>
        </p:spPr>
      </p:pic>
      <p:pic>
        <p:nvPicPr>
          <p:cNvPr id="6" name="Content Placeholder 5" descr="Profimedia"/>
          <p:cNvPicPr>
            <a:picLocks noGrp="1"/>
          </p:cNvPicPr>
          <p:nvPr>
            <p:ph sz="half" idx="2"/>
          </p:nvPr>
        </p:nvPicPr>
        <p:blipFill>
          <a:blip r:embed="rId3" cstate="print"/>
          <a:srcRect/>
          <a:stretch>
            <a:fillRect/>
          </a:stretch>
        </p:blipFill>
        <p:spPr bwMode="auto">
          <a:xfrm>
            <a:off x="762000" y="533400"/>
            <a:ext cx="7620000" cy="541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200400"/>
            <a:ext cx="4038600" cy="2925763"/>
          </a:xfrm>
          <a:ln w="38100">
            <a:solidFill>
              <a:srgbClr val="00B050"/>
            </a:solidFill>
          </a:ln>
        </p:spPr>
        <p:txBody>
          <a:bodyPr>
            <a:normAutofit fontScale="85000" lnSpcReduction="20000"/>
          </a:bodyPr>
          <a:lstStyle/>
          <a:p>
            <a:r>
              <a:rPr lang="hr-HR" sz="3200" dirty="0" smtClean="0"/>
              <a:t>Mislim da ... znate, mislim da je bio užasan zločin, ali genocid je u suštini kada... Genocid je kada poubijate cijelu populaciju, žene, djecu, a to ovdje nije bio slučaj” smatra Ana Brnabić</a:t>
            </a:r>
          </a:p>
          <a:p>
            <a:endParaRPr lang="hr-HR" sz="3200" dirty="0"/>
          </a:p>
        </p:txBody>
      </p:sp>
      <p:sp>
        <p:nvSpPr>
          <p:cNvPr id="4" name="Content Placeholder 3"/>
          <p:cNvSpPr>
            <a:spLocks noGrp="1"/>
          </p:cNvSpPr>
          <p:nvPr>
            <p:ph sz="half" idx="2"/>
          </p:nvPr>
        </p:nvSpPr>
        <p:spPr>
          <a:xfrm>
            <a:off x="4724400" y="304800"/>
            <a:ext cx="4038600" cy="2895600"/>
          </a:xfrm>
          <a:ln w="38100">
            <a:solidFill>
              <a:srgbClr val="00B050"/>
            </a:solidFill>
          </a:ln>
        </p:spPr>
        <p:txBody>
          <a:bodyPr>
            <a:normAutofit fontScale="85000" lnSpcReduction="20000"/>
          </a:bodyPr>
          <a:lstStyle/>
          <a:p>
            <a:r>
              <a:rPr lang="hr-HR" dirty="0" smtClean="0"/>
              <a:t>Dodik: Srebrenički zločin bio je dogovorena tragedija s namjerom sotonizacije Srba.</a:t>
            </a:r>
          </a:p>
          <a:p>
            <a:r>
              <a:rPr lang="hr-HR" dirty="0" smtClean="0"/>
              <a:t>Njegova je teza da su zločin počeli zapravo “muslimani u ustaškim odorama” koji su tijekom Drugog svjetskog rata na području Srebrenice ubili dvije tisuće Srba.</a:t>
            </a:r>
          </a:p>
          <a:p>
            <a:endParaRPr lang="hr-HR" dirty="0"/>
          </a:p>
        </p:txBody>
      </p:sp>
      <p:sp>
        <p:nvSpPr>
          <p:cNvPr id="5" name="Content Placeholder 2"/>
          <p:cNvSpPr txBox="1">
            <a:spLocks/>
          </p:cNvSpPr>
          <p:nvPr/>
        </p:nvSpPr>
        <p:spPr>
          <a:xfrm>
            <a:off x="457200" y="304800"/>
            <a:ext cx="4038600" cy="2667000"/>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hr-HR" sz="2200" b="0" i="0" u="none" strike="noStrike" kern="1200" cap="none" spc="0" normalizeH="0" baseline="0" noProof="0" dirty="0">
              <a:ln>
                <a:noFill/>
              </a:ln>
              <a:solidFill>
                <a:schemeClr val="tx1"/>
              </a:solidFill>
              <a:effectLst/>
              <a:uLnTx/>
              <a:uFillTx/>
              <a:ea typeface="+mn-ea"/>
              <a:cs typeface="+mn-cs"/>
            </a:endParaRPr>
          </a:p>
        </p:txBody>
      </p:sp>
      <p:sp>
        <p:nvSpPr>
          <p:cNvPr id="6" name="Content Placeholder 2"/>
          <p:cNvSpPr txBox="1">
            <a:spLocks/>
          </p:cNvSpPr>
          <p:nvPr/>
        </p:nvSpPr>
        <p:spPr>
          <a:xfrm>
            <a:off x="4800600" y="3429000"/>
            <a:ext cx="4038600" cy="26670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hr-HR" sz="2800" b="0" i="0" u="none" strike="noStrike" kern="1200" cap="none" spc="0" normalizeH="0" baseline="0" noProof="0" dirty="0" smtClean="0">
                <a:ln>
                  <a:noFill/>
                </a:ln>
                <a:solidFill>
                  <a:schemeClr val="tx1"/>
                </a:solidFill>
                <a:effectLst/>
                <a:uLnTx/>
                <a:uFillTx/>
                <a:ea typeface="+mn-ea"/>
                <a:cs typeface="+mn-cs"/>
              </a:rPr>
              <a:t>“Rusiji dugujemo veliku zahvalnost prije svega što smo zahvaljući Rusiji 2015.godine izbjegli žig genocidnog naroda”.-predsjednik Srbije Aleksandar Vučić</a:t>
            </a:r>
            <a:endParaRPr kumimoji="0" lang="hr-HR" sz="2800" b="0" i="0" u="none" strike="noStrike" kern="1200" cap="none" spc="0" normalizeH="0" baseline="0" noProof="0" dirty="0">
              <a:ln>
                <a:noFill/>
              </a:ln>
              <a:solidFill>
                <a:schemeClr val="tx1"/>
              </a:solidFill>
              <a:effectLst/>
              <a:uLnTx/>
              <a:uFillTx/>
              <a:ea typeface="+mn-ea"/>
              <a:cs typeface="+mn-cs"/>
            </a:endParaRPr>
          </a:p>
        </p:txBody>
      </p:sp>
      <p:sp>
        <p:nvSpPr>
          <p:cNvPr id="7" name="Rectangle 6"/>
          <p:cNvSpPr/>
          <p:nvPr/>
        </p:nvSpPr>
        <p:spPr>
          <a:xfrm>
            <a:off x="457200" y="304800"/>
            <a:ext cx="4114800" cy="2569934"/>
          </a:xfrm>
          <a:prstGeom prst="rect">
            <a:avLst/>
          </a:prstGeom>
          <a:ln>
            <a:noFill/>
          </a:ln>
        </p:spPr>
        <p:txBody>
          <a:bodyPr wrap="square">
            <a:spAutoFit/>
          </a:bodyPr>
          <a:lstStyle/>
          <a:p>
            <a:r>
              <a:rPr lang="en-US" sz="2300" dirty="0" err="1" smtClean="0">
                <a:cs typeface="MV Boli" pitchFamily="2" charset="0"/>
              </a:rPr>
              <a:t>Navodeći</a:t>
            </a:r>
            <a:r>
              <a:rPr lang="en-US" sz="2300" dirty="0" smtClean="0">
                <a:cs typeface="MV Boli" pitchFamily="2" charset="0"/>
              </a:rPr>
              <a:t> </a:t>
            </a:r>
            <a:r>
              <a:rPr lang="en-US" sz="2300" dirty="0" err="1" smtClean="0">
                <a:cs typeface="MV Boli" pitchFamily="2" charset="0"/>
              </a:rPr>
              <a:t>da</a:t>
            </a:r>
            <a:r>
              <a:rPr lang="en-US" sz="2300" dirty="0" smtClean="0">
                <a:cs typeface="MV Boli" pitchFamily="2" charset="0"/>
              </a:rPr>
              <a:t> se </a:t>
            </a:r>
            <a:r>
              <a:rPr lang="en-US" sz="2300" dirty="0" err="1" smtClean="0">
                <a:cs typeface="MV Boli" pitchFamily="2" charset="0"/>
              </a:rPr>
              <a:t>na</a:t>
            </a:r>
            <a:r>
              <a:rPr lang="en-US" sz="2300" dirty="0" smtClean="0">
                <a:cs typeface="MV Boli" pitchFamily="2" charset="0"/>
              </a:rPr>
              <a:t> </a:t>
            </a:r>
            <a:r>
              <a:rPr lang="en-US" sz="2300" dirty="0" err="1" smtClean="0">
                <a:cs typeface="MV Boli" pitchFamily="2" charset="0"/>
              </a:rPr>
              <a:t>osnovu</a:t>
            </a:r>
            <a:r>
              <a:rPr lang="en-US" sz="2300" dirty="0" smtClean="0">
                <a:cs typeface="MV Boli" pitchFamily="2" charset="0"/>
              </a:rPr>
              <a:t> </a:t>
            </a:r>
            <a:r>
              <a:rPr lang="en-US" sz="2300" dirty="0" err="1" smtClean="0">
                <a:cs typeface="MV Boli" pitchFamily="2" charset="0"/>
              </a:rPr>
              <a:t>podataka</a:t>
            </a:r>
            <a:r>
              <a:rPr lang="en-US" sz="2300" dirty="0" smtClean="0">
                <a:cs typeface="MV Boli" pitchFamily="2" charset="0"/>
              </a:rPr>
              <a:t> </a:t>
            </a:r>
            <a:r>
              <a:rPr lang="en-US" sz="2300" dirty="0" err="1" smtClean="0">
                <a:cs typeface="MV Boli" pitchFamily="2" charset="0"/>
              </a:rPr>
              <a:t>da</a:t>
            </a:r>
            <a:r>
              <a:rPr lang="en-US" sz="2300" dirty="0" smtClean="0">
                <a:cs typeface="MV Boli" pitchFamily="2" charset="0"/>
              </a:rPr>
              <a:t> je </a:t>
            </a:r>
            <a:r>
              <a:rPr lang="en-US" sz="2300" dirty="0" err="1" smtClean="0">
                <a:cs typeface="MV Boli" pitchFamily="2" charset="0"/>
              </a:rPr>
              <a:t>više</a:t>
            </a:r>
            <a:r>
              <a:rPr lang="en-US" sz="2300" dirty="0" smtClean="0">
                <a:cs typeface="MV Boli" pitchFamily="2" charset="0"/>
              </a:rPr>
              <a:t> </a:t>
            </a:r>
            <a:r>
              <a:rPr lang="en-US" sz="2300" dirty="0" err="1" smtClean="0">
                <a:cs typeface="MV Boli" pitchFamily="2" charset="0"/>
              </a:rPr>
              <a:t>stotina</a:t>
            </a:r>
            <a:r>
              <a:rPr lang="en-US" sz="2300" dirty="0" smtClean="0">
                <a:cs typeface="MV Boli" pitchFamily="2" charset="0"/>
              </a:rPr>
              <a:t> </a:t>
            </a:r>
            <a:r>
              <a:rPr lang="en-US" sz="2300" dirty="0" err="1" smtClean="0">
                <a:cs typeface="MV Boli" pitchFamily="2" charset="0"/>
              </a:rPr>
              <a:t>Srba</a:t>
            </a:r>
            <a:r>
              <a:rPr lang="en-US" sz="2300" dirty="0" smtClean="0">
                <a:cs typeface="MV Boli" pitchFamily="2" charset="0"/>
              </a:rPr>
              <a:t> </a:t>
            </a:r>
            <a:r>
              <a:rPr lang="en-US" sz="2300" dirty="0" err="1" smtClean="0">
                <a:cs typeface="MV Boli" pitchFamily="2" charset="0"/>
              </a:rPr>
              <a:t>moralo</a:t>
            </a:r>
            <a:r>
              <a:rPr lang="en-US" sz="2300" dirty="0" smtClean="0">
                <a:cs typeface="MV Boli" pitchFamily="2" charset="0"/>
              </a:rPr>
              <a:t> </a:t>
            </a:r>
            <a:r>
              <a:rPr lang="en-US" sz="2300" dirty="0" err="1" smtClean="0">
                <a:cs typeface="MV Boli" pitchFamily="2" charset="0"/>
              </a:rPr>
              <a:t>da</a:t>
            </a:r>
            <a:r>
              <a:rPr lang="en-US" sz="2300" dirty="0" smtClean="0">
                <a:cs typeface="MV Boli" pitchFamily="2" charset="0"/>
              </a:rPr>
              <a:t> </a:t>
            </a:r>
            <a:r>
              <a:rPr lang="en-US" sz="2300" dirty="0" err="1" smtClean="0">
                <a:cs typeface="MV Boli" pitchFamily="2" charset="0"/>
              </a:rPr>
              <a:t>napusti</a:t>
            </a:r>
            <a:r>
              <a:rPr lang="en-US" sz="2300" dirty="0" smtClean="0">
                <a:cs typeface="MV Boli" pitchFamily="2" charset="0"/>
              </a:rPr>
              <a:t> </a:t>
            </a:r>
            <a:r>
              <a:rPr lang="en-US" sz="2300" dirty="0" err="1" smtClean="0">
                <a:cs typeface="MV Boli" pitchFamily="2" charset="0"/>
              </a:rPr>
              <a:t>svoje</a:t>
            </a:r>
            <a:r>
              <a:rPr lang="en-US" sz="2300" dirty="0" smtClean="0">
                <a:cs typeface="MV Boli" pitchFamily="2" charset="0"/>
              </a:rPr>
              <a:t> </a:t>
            </a:r>
            <a:r>
              <a:rPr lang="en-US" sz="2300" dirty="0" err="1" smtClean="0">
                <a:cs typeface="MV Boli" pitchFamily="2" charset="0"/>
              </a:rPr>
              <a:t>domove.Čurkin</a:t>
            </a:r>
            <a:r>
              <a:rPr lang="en-US" sz="2300" dirty="0" smtClean="0">
                <a:cs typeface="MV Boli" pitchFamily="2" charset="0"/>
              </a:rPr>
              <a:t> je </a:t>
            </a:r>
            <a:r>
              <a:rPr lang="en-US" sz="2300" dirty="0" err="1" smtClean="0">
                <a:cs typeface="MV Boli" pitchFamily="2" charset="0"/>
              </a:rPr>
              <a:t>rekao</a:t>
            </a:r>
            <a:r>
              <a:rPr lang="en-US" sz="2300" dirty="0" smtClean="0">
                <a:cs typeface="MV Boli" pitchFamily="2" charset="0"/>
              </a:rPr>
              <a:t> </a:t>
            </a:r>
            <a:r>
              <a:rPr lang="en-US" sz="2300" dirty="0" err="1" smtClean="0">
                <a:cs typeface="MV Boli" pitchFamily="2" charset="0"/>
              </a:rPr>
              <a:t>da</a:t>
            </a:r>
            <a:r>
              <a:rPr lang="en-US" sz="2300" dirty="0" smtClean="0">
                <a:cs typeface="MV Boli" pitchFamily="2" charset="0"/>
              </a:rPr>
              <a:t> se </a:t>
            </a:r>
            <a:r>
              <a:rPr lang="en-US" sz="2300" dirty="0" err="1" smtClean="0">
                <a:cs typeface="MV Boli" pitchFamily="2" charset="0"/>
              </a:rPr>
              <a:t>može</a:t>
            </a:r>
            <a:r>
              <a:rPr lang="en-US" sz="2300" dirty="0" smtClean="0">
                <a:cs typeface="MV Boli" pitchFamily="2" charset="0"/>
              </a:rPr>
              <a:t> </a:t>
            </a:r>
            <a:r>
              <a:rPr lang="en-US" sz="2300" dirty="0" err="1" smtClean="0">
                <a:cs typeface="MV Boli" pitchFamily="2" charset="0"/>
              </a:rPr>
              <a:t>zaključiti</a:t>
            </a:r>
            <a:r>
              <a:rPr lang="en-US" sz="2300" dirty="0" smtClean="0">
                <a:cs typeface="MV Boli" pitchFamily="2" charset="0"/>
              </a:rPr>
              <a:t> </a:t>
            </a:r>
            <a:r>
              <a:rPr lang="en-US" sz="2300" dirty="0" err="1" smtClean="0">
                <a:cs typeface="MV Boli" pitchFamily="2" charset="0"/>
              </a:rPr>
              <a:t>da</a:t>
            </a:r>
            <a:r>
              <a:rPr lang="en-US" sz="2300" dirty="0" smtClean="0">
                <a:cs typeface="MV Boli" pitchFamily="2" charset="0"/>
              </a:rPr>
              <a:t> </a:t>
            </a:r>
            <a:r>
              <a:rPr lang="en-US" sz="2300" dirty="0" err="1" smtClean="0">
                <a:cs typeface="MV Boli" pitchFamily="2" charset="0"/>
              </a:rPr>
              <a:t>su</a:t>
            </a:r>
            <a:r>
              <a:rPr lang="en-US" sz="2300" dirty="0" smtClean="0">
                <a:cs typeface="MV Boli" pitchFamily="2" charset="0"/>
              </a:rPr>
              <a:t> </a:t>
            </a:r>
            <a:r>
              <a:rPr lang="en-US" sz="2300" dirty="0" err="1" smtClean="0">
                <a:cs typeface="MV Boli" pitchFamily="2" charset="0"/>
              </a:rPr>
              <a:t>Srbi</a:t>
            </a:r>
            <a:r>
              <a:rPr lang="en-US" sz="2300" dirty="0" smtClean="0">
                <a:cs typeface="MV Boli" pitchFamily="2" charset="0"/>
              </a:rPr>
              <a:t> </a:t>
            </a:r>
            <a:r>
              <a:rPr lang="en-US" sz="2300" dirty="0" err="1" smtClean="0">
                <a:cs typeface="MV Boli" pitchFamily="2" charset="0"/>
              </a:rPr>
              <a:t>jednako</a:t>
            </a:r>
            <a:r>
              <a:rPr lang="en-US" sz="2300" dirty="0" smtClean="0">
                <a:cs typeface="MV Boli" pitchFamily="2" charset="0"/>
              </a:rPr>
              <a:t> </a:t>
            </a:r>
            <a:r>
              <a:rPr lang="en-US" sz="2300" dirty="0" err="1" smtClean="0">
                <a:cs typeface="MV Boli" pitchFamily="2" charset="0"/>
              </a:rPr>
              <a:t>patili</a:t>
            </a:r>
            <a:r>
              <a:rPr lang="en-US" sz="2300" dirty="0" smtClean="0">
                <a:cs typeface="MV Boli" pitchFamily="2" charset="0"/>
              </a:rPr>
              <a:t>, </a:t>
            </a:r>
            <a:r>
              <a:rPr lang="en-US" sz="2300" dirty="0" err="1" smtClean="0">
                <a:cs typeface="MV Boli" pitchFamily="2" charset="0"/>
              </a:rPr>
              <a:t>ako</a:t>
            </a:r>
            <a:r>
              <a:rPr lang="en-US" sz="2300" dirty="0" smtClean="0">
                <a:cs typeface="MV Boli" pitchFamily="2" charset="0"/>
              </a:rPr>
              <a:t> ne </a:t>
            </a:r>
            <a:r>
              <a:rPr lang="en-US" sz="2300" dirty="0" err="1" smtClean="0">
                <a:cs typeface="MV Boli" pitchFamily="2" charset="0"/>
              </a:rPr>
              <a:t>i</a:t>
            </a:r>
            <a:r>
              <a:rPr lang="en-US" sz="2300" dirty="0" smtClean="0">
                <a:cs typeface="MV Boli" pitchFamily="2" charset="0"/>
              </a:rPr>
              <a:t> </a:t>
            </a:r>
            <a:r>
              <a:rPr lang="en-US" sz="2300" dirty="0" err="1" smtClean="0">
                <a:cs typeface="MV Boli" pitchFamily="2" charset="0"/>
              </a:rPr>
              <a:t>više</a:t>
            </a:r>
            <a:r>
              <a:rPr lang="en-US" sz="2300" dirty="0" smtClean="0">
                <a:cs typeface="MV Boli" pitchFamily="2" charset="0"/>
              </a:rPr>
              <a:t> </a:t>
            </a:r>
            <a:r>
              <a:rPr lang="en-US" sz="2300" dirty="0" err="1" smtClean="0">
                <a:cs typeface="MV Boli" pitchFamily="2" charset="0"/>
              </a:rPr>
              <a:t>od</a:t>
            </a:r>
            <a:r>
              <a:rPr lang="en-US" sz="2300" dirty="0" smtClean="0">
                <a:cs typeface="MV Boli" pitchFamily="2" charset="0"/>
              </a:rPr>
              <a:t> </a:t>
            </a:r>
            <a:r>
              <a:rPr lang="en-US" sz="2300" dirty="0" err="1" smtClean="0">
                <a:cs typeface="MV Boli" pitchFamily="2" charset="0"/>
              </a:rPr>
              <a:t>drugih</a:t>
            </a:r>
            <a:r>
              <a:rPr lang="en-US" sz="2300" dirty="0" smtClean="0">
                <a:cs typeface="MV Boli" pitchFamily="2" charset="0"/>
              </a:rPr>
              <a:t>.- </a:t>
            </a:r>
            <a:r>
              <a:rPr lang="en-US" sz="2300" dirty="0" err="1" smtClean="0">
                <a:cs typeface="MV Boli" pitchFamily="2" charset="0"/>
              </a:rPr>
              <a:t>zaključuje</a:t>
            </a:r>
            <a:r>
              <a:rPr lang="en-US" sz="2300" dirty="0" smtClean="0">
                <a:cs typeface="MV Boli" pitchFamily="2" charset="0"/>
              </a:rPr>
              <a:t> </a:t>
            </a:r>
            <a:r>
              <a:rPr lang="en-US" sz="2300" dirty="0" err="1" smtClean="0">
                <a:cs typeface="MV Boli" pitchFamily="2" charset="0"/>
              </a:rPr>
              <a:t>Vitalij</a:t>
            </a:r>
            <a:r>
              <a:rPr lang="en-US" sz="2300" dirty="0" smtClean="0">
                <a:cs typeface="MV Boli" pitchFamily="2" charset="0"/>
              </a:rPr>
              <a:t> </a:t>
            </a:r>
            <a:r>
              <a:rPr lang="en-US" sz="2300" dirty="0" err="1" smtClean="0">
                <a:cs typeface="MV Boli" pitchFamily="2" charset="0"/>
              </a:rPr>
              <a:t>Čurkin</a:t>
            </a:r>
            <a:endParaRPr lang="en-US" sz="2300" dirty="0">
              <a:cs typeface="MV Boli"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strips(down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trips(down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4">
                                            <p:bg/>
                                          </p:spTgt>
                                        </p:tgtEl>
                                        <p:attrNameLst>
                                          <p:attrName>style.visibility</p:attrName>
                                        </p:attrNameLst>
                                      </p:cBhvr>
                                      <p:to>
                                        <p:strVal val="visible"/>
                                      </p:to>
                                    </p:set>
                                    <p:animEffect transition="in" filter="strips(downLeft)">
                                      <p:cBhvr>
                                        <p:cTn id="22" dur="500"/>
                                        <p:tgtEl>
                                          <p:spTgt spid="4">
                                            <p:bg/>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strips(downLeft)">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strips(downLeft)">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strips(down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P spid="5" grpId="0"/>
      <p:bldP spid="6" grpId="0"/>
      <p:bldP spid="7"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endParaRPr lang="hr-HR"/>
          </a:p>
        </p:txBody>
      </p:sp>
      <p:pic>
        <p:nvPicPr>
          <p:cNvPr id="7170" name="Picture 2"/>
          <p:cNvPicPr>
            <a:picLocks noGrp="1" noChangeAspect="1" noChangeArrowheads="1"/>
          </p:cNvPicPr>
          <p:nvPr>
            <p:ph sz="half" idx="1"/>
          </p:nvPr>
        </p:nvPicPr>
        <p:blipFill>
          <a:blip r:embed="rId2" cstate="print"/>
          <a:srcRect/>
          <a:stretch>
            <a:fillRect/>
          </a:stretch>
        </p:blipFill>
        <p:spPr bwMode="auto">
          <a:xfrm>
            <a:off x="399512" y="609600"/>
            <a:ext cx="8548174" cy="5562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ppt_x</p:attrName>
                                        </p:attrNameLst>
                                      </p:cBhvr>
                                      <p:tavLst>
                                        <p:tav tm="0">
                                          <p:val>
                                            <p:strVal val="#ppt_x-.2"/>
                                          </p:val>
                                        </p:tav>
                                        <p:tav tm="100000">
                                          <p:val>
                                            <p:strVal val="#ppt_x"/>
                                          </p:val>
                                        </p:tav>
                                      </p:tavLst>
                                    </p:anim>
                                    <p:anim calcmode="lin" valueType="num">
                                      <p:cBhvr>
                                        <p:cTn id="8" dur="1000" fill="hold"/>
                                        <p:tgtEl>
                                          <p:spTgt spid="7170"/>
                                        </p:tgtEl>
                                        <p:attrNameLst>
                                          <p:attrName>ppt_y</p:attrName>
                                        </p:attrNameLst>
                                      </p:cBhvr>
                                      <p:tavLst>
                                        <p:tav tm="0">
                                          <p:val>
                                            <p:strVal val="#ppt_y"/>
                                          </p:val>
                                        </p:tav>
                                        <p:tav tm="100000">
                                          <p:val>
                                            <p:strVal val="#ppt_y"/>
                                          </p:val>
                                        </p:tav>
                                      </p:tavLst>
                                    </p:anim>
                                    <p:animEffect transition="in" filter="wipe(right)" prLst="gradientSize: 0.1">
                                      <p:cBhvr>
                                        <p:cTn id="9"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295400"/>
            <a:ext cx="7772400" cy="3124200"/>
          </a:xfrm>
          <a:ln w="57150">
            <a:solidFill>
              <a:srgbClr val="00B050"/>
            </a:solidFill>
          </a:ln>
        </p:spPr>
        <p:txBody>
          <a:bodyPr>
            <a:noAutofit/>
          </a:bodyPr>
          <a:lstStyle/>
          <a:p>
            <a:r>
              <a:rPr lang="bs-Latn-BA" sz="2800" dirty="0" smtClean="0"/>
              <a:t/>
            </a:r>
            <a:br>
              <a:rPr lang="bs-Latn-BA" sz="2800" dirty="0" smtClean="0"/>
            </a:br>
            <a:r>
              <a:rPr lang="bs-Latn-BA" sz="2800" dirty="0" smtClean="0"/>
              <a:t/>
            </a:r>
            <a:br>
              <a:rPr lang="bs-Latn-BA" sz="2800" dirty="0" smtClean="0"/>
            </a:br>
            <a:r>
              <a:rPr lang="bs-Latn-BA" sz="2800" dirty="0" smtClean="0">
                <a:latin typeface="+mn-lt"/>
              </a:rPr>
              <a:t>Genocid kao fenomen, tiče se, utječe na svakog pripadnika društva, i svi smo kao individue uključeni  i tiče nas se, htjeli to ili ne. </a:t>
            </a:r>
            <a:br>
              <a:rPr lang="bs-Latn-BA" sz="2800" dirty="0" smtClean="0">
                <a:latin typeface="+mn-lt"/>
              </a:rPr>
            </a:br>
            <a:r>
              <a:rPr lang="bs-Latn-BA" sz="2800" dirty="0" smtClean="0">
                <a:latin typeface="+mn-lt"/>
              </a:rPr>
              <a:t>Izvještavanje o genocidu nad Bošnjacima nije bilo objektivnog karaktera, većina medija nije prenosila događaje onako kako su se dogodili.</a:t>
            </a:r>
            <a:br>
              <a:rPr lang="bs-Latn-BA" sz="2800" dirty="0" smtClean="0">
                <a:latin typeface="+mn-lt"/>
              </a:rPr>
            </a:br>
            <a:r>
              <a:rPr lang="hr-HR" sz="2800" dirty="0" smtClean="0"/>
              <a:t/>
            </a:r>
            <a:br>
              <a:rPr lang="hr-HR" sz="2800" dirty="0" smtClean="0"/>
            </a:br>
            <a:endParaRPr lang="hr-H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8800" b="1" dirty="0" smtClean="0">
                <a:latin typeface="Arial Black" pitchFamily="34" charset="0"/>
              </a:rPr>
              <a:t>Genocid</a:t>
            </a:r>
            <a:endParaRPr lang="hr-HR" sz="8800" b="1" dirty="0">
              <a:latin typeface="Arial Black" pitchFamily="34" charset="0"/>
            </a:endParaRPr>
          </a:p>
        </p:txBody>
      </p:sp>
      <p:sp>
        <p:nvSpPr>
          <p:cNvPr id="3" name="Content Placeholder 2"/>
          <p:cNvSpPr>
            <a:spLocks noGrp="1"/>
          </p:cNvSpPr>
          <p:nvPr>
            <p:ph idx="1"/>
          </p:nvPr>
        </p:nvSpPr>
        <p:spPr>
          <a:solidFill>
            <a:schemeClr val="bg1">
              <a:lumMod val="95000"/>
            </a:schemeClr>
          </a:solidFill>
          <a:ln w="76200">
            <a:solidFill>
              <a:srgbClr val="00B050"/>
            </a:solidFill>
            <a:prstDash val="solid"/>
          </a:ln>
        </p:spPr>
        <p:txBody>
          <a:bodyPr>
            <a:normAutofit fontScale="92500"/>
          </a:bodyPr>
          <a:lstStyle/>
          <a:p>
            <a:pPr marL="514350" indent="-514350" algn="r" fontAlgn="base"/>
            <a:r>
              <a:rPr lang="hr-HR" dirty="0" smtClean="0">
                <a:latin typeface="+mj-lt"/>
              </a:rPr>
              <a:t>grč. genos: rod, narod + lat. occidare: uništavati</a:t>
            </a:r>
          </a:p>
          <a:p>
            <a:pPr marL="514350" indent="-514350" algn="r" fontAlgn="base"/>
            <a:r>
              <a:rPr lang="bs-Latn-BA" dirty="0" smtClean="0">
                <a:latin typeface="+mj-lt"/>
              </a:rPr>
              <a:t>je potpuno ili djelimično istrebljenje neke nacionalne, etničke, rasne ili vjerske skupine ljudi.</a:t>
            </a:r>
          </a:p>
          <a:p>
            <a:pPr marL="514350" indent="-514350" algn="r" fontAlgn="base"/>
            <a:r>
              <a:rPr lang="bs-Latn-BA" dirty="0" smtClean="0">
                <a:latin typeface="+mj-lt"/>
                <a:ea typeface="Times New Roman"/>
              </a:rPr>
              <a:t>ubijanje članova grupe , nanošenje teških tjelesnih i mentalnih  povreda članovima grupe, stavljanje grupe u uvjete života koji treba da dovedu do njenog uništenja,u cjelosti ili djelimično.</a:t>
            </a:r>
            <a:endParaRPr lang="hr-HR" dirty="0">
              <a:latin typeface="+mj-lt"/>
            </a:endParaRPr>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srcRect/>
          <a:stretch>
            <a:fillRect/>
          </a:stretch>
        </p:blipFill>
        <p:spPr bwMode="auto">
          <a:xfrm>
            <a:off x="990600" y="-56733"/>
            <a:ext cx="7543800" cy="7005951"/>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3276600" y="2895600"/>
            <a:ext cx="3648635" cy="1676400"/>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90600" y="0"/>
            <a:ext cx="7620000" cy="69903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xit" presetSubtype="0" fill="hold" nodeType="clickEffect">
                                  <p:stCondLst>
                                    <p:cond delay="0"/>
                                  </p:stCondLst>
                                  <p:childTnLst>
                                    <p:anim calcmode="lin" valueType="num">
                                      <p:cBhvr>
                                        <p:cTn id="6" dur="1000"/>
                                        <p:tgtEl>
                                          <p:spTgt spid="1027"/>
                                        </p:tgtEl>
                                        <p:attrNameLst>
                                          <p:attrName>ppt_x</p:attrName>
                                        </p:attrNameLst>
                                      </p:cBhvr>
                                      <p:tavLst>
                                        <p:tav tm="0">
                                          <p:val>
                                            <p:strVal val="ppt_x"/>
                                          </p:val>
                                        </p:tav>
                                        <p:tav tm="100000">
                                          <p:val>
                                            <p:strVal val="ppt_x-.2"/>
                                          </p:val>
                                        </p:tav>
                                      </p:tavLst>
                                    </p:anim>
                                    <p:anim calcmode="lin" valueType="num">
                                      <p:cBhvr>
                                        <p:cTn id="7" dur="1000"/>
                                        <p:tgtEl>
                                          <p:spTgt spid="1027"/>
                                        </p:tgtEl>
                                        <p:attrNameLst>
                                          <p:attrName>ppt_y</p:attrName>
                                        </p:attrNameLst>
                                      </p:cBhvr>
                                      <p:tavLst>
                                        <p:tav tm="0">
                                          <p:val>
                                            <p:strVal val="ppt_y"/>
                                          </p:val>
                                        </p:tav>
                                        <p:tav tm="100000">
                                          <p:val>
                                            <p:strVal val="ppt_y"/>
                                          </p:val>
                                        </p:tav>
                                      </p:tavLst>
                                    </p:anim>
                                    <p:animEffect transition="out" filter="fade">
                                      <p:cBhvr>
                                        <p:cTn id="8" dur="1000"/>
                                        <p:tgtEl>
                                          <p:spTgt spid="1027"/>
                                        </p:tgtEl>
                                      </p:cBhvr>
                                    </p:animEffect>
                                    <p:set>
                                      <p:cBhvr>
                                        <p:cTn id="9" dur="1" fill="hold">
                                          <p:stCondLst>
                                            <p:cond delay="999"/>
                                          </p:stCondLst>
                                        </p:cTn>
                                        <p:tgtEl>
                                          <p:spTgt spid="102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ox(in)">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000"/>
                                        <p:tgtEl>
                                          <p:spTgt spid="1026"/>
                                        </p:tgtEl>
                                      </p:cBhvr>
                                    </p:animEffect>
                                    <p:set>
                                      <p:cBhvr>
                                        <p:cTn id="19" dur="1" fill="hold">
                                          <p:stCondLst>
                                            <p:cond delay="19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05200"/>
            <a:ext cx="8229600" cy="2971800"/>
          </a:xfrm>
        </p:spPr>
        <p:txBody>
          <a:bodyPr>
            <a:normAutofit/>
          </a:bodyPr>
          <a:lstStyle/>
          <a:p>
            <a:pPr algn="r">
              <a:buFont typeface="Arial" pitchFamily="34" charset="0"/>
              <a:buChar char="•"/>
            </a:pPr>
            <a:r>
              <a:rPr lang="hr-HR" sz="3200" b="1" dirty="0" smtClean="0">
                <a:latin typeface="Agency FB" pitchFamily="34" charset="0"/>
              </a:rPr>
              <a:t>05. JULI</a:t>
            </a:r>
            <a:r>
              <a:rPr lang="hr-HR" sz="2400" dirty="0" smtClean="0"/>
              <a:t/>
            </a:r>
            <a:br>
              <a:rPr lang="hr-HR" sz="2400" dirty="0" smtClean="0"/>
            </a:br>
            <a:r>
              <a:rPr lang="hr-HR" sz="2800" b="1" i="1" dirty="0" smtClean="0">
                <a:latin typeface="+mn-lt"/>
              </a:rPr>
              <a:t>(Srpsko) Oslobođenje </a:t>
            </a:r>
            <a:r>
              <a:rPr lang="hr-HR" sz="2800" dirty="0" smtClean="0">
                <a:latin typeface="+mn-lt"/>
              </a:rPr>
              <a:t>u tekstu Željke Domazet pod naslovom „Ofanziva zvana put bez</a:t>
            </a:r>
            <a:r>
              <a:rPr lang="hr-HR" sz="2800" i="1" dirty="0" smtClean="0">
                <a:latin typeface="+mn-lt"/>
              </a:rPr>
              <a:t> </a:t>
            </a:r>
            <a:r>
              <a:rPr lang="hr-HR" sz="2800" dirty="0" smtClean="0">
                <a:latin typeface="+mn-lt"/>
              </a:rPr>
              <a:t>povratka“ piše da je „neprijatelj“, otkako je počeo žestoku ofanzivu na sarajevskom ratištu</a:t>
            </a:r>
            <a:br>
              <a:rPr lang="hr-HR" sz="2800" dirty="0" smtClean="0">
                <a:latin typeface="+mn-lt"/>
              </a:rPr>
            </a:br>
            <a:r>
              <a:rPr lang="hr-HR" sz="2800" dirty="0" smtClean="0">
                <a:latin typeface="+mn-lt"/>
              </a:rPr>
              <a:t>15.juna. „beležio samo neuspehe“.</a:t>
            </a:r>
            <a:endParaRPr lang="hr-HR" sz="2800" dirty="0">
              <a:latin typeface="+mn-lt"/>
            </a:endParaRPr>
          </a:p>
        </p:txBody>
      </p:sp>
      <p:sp>
        <p:nvSpPr>
          <p:cNvPr id="3" name="Content Placeholder 2"/>
          <p:cNvSpPr>
            <a:spLocks noGrp="1"/>
          </p:cNvSpPr>
          <p:nvPr>
            <p:ph idx="1"/>
          </p:nvPr>
        </p:nvSpPr>
        <p:spPr>
          <a:xfrm>
            <a:off x="228600" y="381000"/>
            <a:ext cx="8610600" cy="2819400"/>
          </a:xfrm>
          <a:ln w="38100">
            <a:solidFill>
              <a:srgbClr val="00B050"/>
            </a:solidFill>
          </a:ln>
        </p:spPr>
        <p:txBody>
          <a:bodyPr>
            <a:normAutofit fontScale="25000" lnSpcReduction="20000"/>
          </a:bodyPr>
          <a:lstStyle/>
          <a:p>
            <a:pPr>
              <a:buNone/>
            </a:pPr>
            <a:endParaRPr lang="hr-HR" sz="5800" b="1" dirty="0" smtClean="0">
              <a:latin typeface="Agency FB" pitchFamily="34" charset="0"/>
            </a:endParaRPr>
          </a:p>
          <a:p>
            <a:r>
              <a:rPr lang="hr-HR" sz="12800" b="1" dirty="0" smtClean="0">
                <a:latin typeface="Agency FB" pitchFamily="34" charset="0"/>
              </a:rPr>
              <a:t>30. JUNI</a:t>
            </a:r>
          </a:p>
          <a:p>
            <a:pPr>
              <a:buNone/>
            </a:pPr>
            <a:r>
              <a:rPr lang="hr-HR" sz="11200" b="1" i="1" dirty="0" smtClean="0"/>
              <a:t>Front slobode</a:t>
            </a:r>
            <a:r>
              <a:rPr lang="hr-HR" sz="11200" dirty="0" smtClean="0"/>
              <a:t>, na naslovnoj strani donosi</a:t>
            </a:r>
            <a:r>
              <a:rPr lang="hr-HR" sz="11200" i="1" dirty="0" smtClean="0"/>
              <a:t> </a:t>
            </a:r>
            <a:r>
              <a:rPr lang="hr-HR" sz="11200" dirty="0" smtClean="0"/>
              <a:t>članak „Srebrenica“, navodeći, između ostalog:</a:t>
            </a:r>
            <a:r>
              <a:rPr lang="hr-HR" sz="11200" i="1" dirty="0" smtClean="0"/>
              <a:t> </a:t>
            </a:r>
            <a:r>
              <a:rPr lang="hr-HR" sz="11200" dirty="0" smtClean="0"/>
              <a:t>„Srebrenica je ostala bez zaštite. Čim je malo prigustilo 'plavci' su se povukli na sigurno, a narodu šta bude. Davljenje Srebrenice i njenog stanovništva se nastavlja.“</a:t>
            </a:r>
          </a:p>
          <a:p>
            <a:pPr>
              <a:buNone/>
            </a:pPr>
            <a:r>
              <a:rPr lang="hr-HR" sz="8600" dirty="0" smtClean="0"/>
              <a:t> </a:t>
            </a:r>
            <a:endParaRPr lang="hr-HR" sz="8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heckerboard(across)">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3"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
                                        <p:tgtEl>
                                          <p:spTgt spid="2"/>
                                        </p:tgtEl>
                                      </p:cBhvr>
                                    </p:animEffect>
                                    <p:anim calcmode="lin" valueType="num">
                                      <p:cBhvr>
                                        <p:cTn id="28" dur="400" fill="hold"/>
                                        <p:tgtEl>
                                          <p:spTgt spid="2"/>
                                        </p:tgtEl>
                                        <p:attrNameLst>
                                          <p:attrName>ppt_x</p:attrName>
                                        </p:attrNameLst>
                                      </p:cBhvr>
                                      <p:tavLst>
                                        <p:tav tm="0">
                                          <p:val>
                                            <p:strVal val="#ppt_x"/>
                                          </p:val>
                                        </p:tav>
                                        <p:tav tm="100000">
                                          <p:val>
                                            <p:strVal val="#ppt_x"/>
                                          </p:val>
                                        </p:tav>
                                      </p:tavLst>
                                    </p:anim>
                                    <p:anim calcmode="lin" valueType="num">
                                      <p:cBhvr>
                                        <p:cTn id="29" dur="400" fill="hold"/>
                                        <p:tgtEl>
                                          <p:spTgt spid="2"/>
                                        </p:tgtEl>
                                        <p:attrNameLst>
                                          <p:attrName>ppt_y</p:attrName>
                                        </p:attrNameLst>
                                      </p:cBhvr>
                                      <p:tavLst>
                                        <p:tav tm="0">
                                          <p:val>
                                            <p:strVal val="#ppt_y+0.31"/>
                                          </p:val>
                                        </p:tav>
                                        <p:tav tm="100000">
                                          <p:val>
                                            <p:strVal val="#ppt_y+0.31"/>
                                          </p:val>
                                        </p:tav>
                                      </p:tavLst>
                                    </p:anim>
                                    <p:anim calcmode="lin" valueType="num">
                                      <p:cBhvr>
                                        <p:cTn id="3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0" y="533400"/>
            <a:ext cx="7162800" cy="5745163"/>
          </a:xfrm>
        </p:spPr>
        <p:txBody>
          <a:bodyPr/>
          <a:lstStyle/>
          <a:p>
            <a:pPr>
              <a:buNone/>
            </a:pPr>
            <a:r>
              <a:rPr lang="hr-HR" dirty="0" smtClean="0"/>
              <a:t> </a:t>
            </a:r>
          </a:p>
          <a:p>
            <a:r>
              <a:rPr lang="hr-HR" sz="3200" b="1" dirty="0" smtClean="0">
                <a:latin typeface="Agency FB" pitchFamily="34" charset="0"/>
              </a:rPr>
              <a:t>06. JULI</a:t>
            </a:r>
            <a:endParaRPr lang="hr-HR" sz="3200" dirty="0" smtClean="0">
              <a:latin typeface="Agency FB" pitchFamily="34" charset="0"/>
            </a:endParaRPr>
          </a:p>
          <a:p>
            <a:pPr>
              <a:buNone/>
            </a:pPr>
            <a:r>
              <a:rPr lang="hr-HR" dirty="0" smtClean="0"/>
              <a:t>Tog dana VRS započinje napad na Srebrenicu. </a:t>
            </a:r>
            <a:endParaRPr lang="hr-HR" dirty="0"/>
          </a:p>
        </p:txBody>
      </p:sp>
      <p:pic>
        <p:nvPicPr>
          <p:cNvPr id="2050" name="Picture 2"/>
          <p:cNvPicPr>
            <a:picLocks noChangeAspect="1" noChangeArrowheads="1"/>
          </p:cNvPicPr>
          <p:nvPr/>
        </p:nvPicPr>
        <p:blipFill>
          <a:blip r:embed="rId2" cstate="print"/>
          <a:srcRect/>
          <a:stretch>
            <a:fillRect/>
          </a:stretch>
        </p:blipFill>
        <p:spPr bwMode="auto">
          <a:xfrm>
            <a:off x="1219200" y="2514600"/>
            <a:ext cx="7034391"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 calcmode="lin" valueType="num">
                                      <p:cBhvr additive="base">
                                        <p:cTn id="28" dur="500" fill="hold"/>
                                        <p:tgtEl>
                                          <p:spTgt spid="2050"/>
                                        </p:tgtEl>
                                        <p:attrNameLst>
                                          <p:attrName>ppt_x</p:attrName>
                                        </p:attrNameLst>
                                      </p:cBhvr>
                                      <p:tavLst>
                                        <p:tav tm="0">
                                          <p:val>
                                            <p:strVal val="#ppt_x"/>
                                          </p:val>
                                        </p:tav>
                                        <p:tav tm="100000">
                                          <p:val>
                                            <p:strVal val="#ppt_x"/>
                                          </p:val>
                                        </p:tav>
                                      </p:tavLst>
                                    </p:anim>
                                    <p:anim calcmode="lin" valueType="num">
                                      <p:cBhvr additive="base">
                                        <p:cTn id="2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sz="half" idx="1"/>
          </p:nvPr>
        </p:nvPicPr>
        <p:blipFill>
          <a:blip r:embed="rId2" cstate="print"/>
          <a:srcRect/>
          <a:stretch>
            <a:fillRect/>
          </a:stretch>
        </p:blipFill>
        <p:spPr bwMode="auto">
          <a:xfrm>
            <a:off x="1066800" y="0"/>
            <a:ext cx="69342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04800"/>
            <a:ext cx="3657600" cy="5821363"/>
          </a:xfrm>
          <a:ln w="38100">
            <a:solidFill>
              <a:srgbClr val="00B050"/>
            </a:solidFill>
          </a:ln>
        </p:spPr>
        <p:txBody>
          <a:bodyPr>
            <a:normAutofit fontScale="92500" lnSpcReduction="20000"/>
          </a:bodyPr>
          <a:lstStyle/>
          <a:p>
            <a:r>
              <a:rPr lang="hr-HR" b="1" dirty="0" smtClean="0"/>
              <a:t>08. JULI</a:t>
            </a:r>
            <a:r>
              <a:rPr lang="hr-HR" dirty="0" smtClean="0"/>
              <a:t> </a:t>
            </a:r>
          </a:p>
          <a:p>
            <a:pPr>
              <a:buNone/>
            </a:pPr>
            <a:r>
              <a:rPr lang="hr-HR" b="1" i="1" dirty="0" smtClean="0"/>
              <a:t>    Oslobođenje</a:t>
            </a:r>
            <a:r>
              <a:rPr lang="hr-HR" dirty="0" smtClean="0"/>
              <a:t>, u ratnoj hronici, preko vijesti agencije Onasa, koja se poziva na Press centar</a:t>
            </a:r>
            <a:r>
              <a:rPr lang="hr-HR" i="1" dirty="0" smtClean="0"/>
              <a:t> </a:t>
            </a:r>
            <a:r>
              <a:rPr lang="hr-HR" dirty="0" smtClean="0"/>
              <a:t>Armije RBiH, prvi put spominju Srebrenicu i Bihaćki region: „Bili su juče, u odnosu na druga slobodna područja RBiH, pod najžešćim napadima zaluđenih četničkih falangi. U Srebrenici su ubijena tri civila, a više njih je ranjeno.</a:t>
            </a:r>
            <a:endParaRPr lang="hr-HR" dirty="0"/>
          </a:p>
        </p:txBody>
      </p:sp>
      <p:pic>
        <p:nvPicPr>
          <p:cNvPr id="5122" name="Picture 2"/>
          <p:cNvPicPr>
            <a:picLocks noGrp="1" noChangeAspect="1" noChangeArrowheads="1"/>
          </p:cNvPicPr>
          <p:nvPr>
            <p:ph sz="half" idx="2"/>
          </p:nvPr>
        </p:nvPicPr>
        <p:blipFill>
          <a:blip r:embed="rId2" cstate="print"/>
          <a:srcRect/>
          <a:stretch>
            <a:fillRect/>
          </a:stretch>
        </p:blipFill>
        <p:spPr bwMode="auto">
          <a:xfrm>
            <a:off x="4191000" y="152401"/>
            <a:ext cx="4724400" cy="6477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 calcmode="lin" valueType="num">
                                      <p:cBhvr additive="base">
                                        <p:cTn id="25" dur="500" fill="hold"/>
                                        <p:tgtEl>
                                          <p:spTgt spid="5122"/>
                                        </p:tgtEl>
                                        <p:attrNameLst>
                                          <p:attrName>ppt_x</p:attrName>
                                        </p:attrNameLst>
                                      </p:cBhvr>
                                      <p:tavLst>
                                        <p:tav tm="0">
                                          <p:val>
                                            <p:strVal val="#ppt_x"/>
                                          </p:val>
                                        </p:tav>
                                        <p:tav tm="100000">
                                          <p:val>
                                            <p:strVal val="#ppt_x"/>
                                          </p:val>
                                        </p:tav>
                                      </p:tavLst>
                                    </p:anim>
                                    <p:anim calcmode="lin" valueType="num">
                                      <p:cBhvr additive="base">
                                        <p:cTn id="26"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685800"/>
            <a:ext cx="6781800" cy="5181600"/>
          </a:xfrm>
          <a:ln w="57150">
            <a:solidFill>
              <a:srgbClr val="00B050"/>
            </a:solidFill>
          </a:ln>
        </p:spPr>
        <p:txBody>
          <a:bodyPr>
            <a:noAutofit/>
          </a:bodyPr>
          <a:lstStyle/>
          <a:p>
            <a:r>
              <a:rPr lang="hr-HR" sz="2800" dirty="0" smtClean="0">
                <a:solidFill>
                  <a:schemeClr val="tx1"/>
                </a:solidFill>
                <a:cs typeface="Times New Roman" pitchFamily="18" charset="0"/>
              </a:rPr>
              <a:t>“Srebrenica se pretvara u najveću klaonicu. Poginuli i ranjeni neprestano se dovlače u bolnicu. Nemoguće je opisati. Svake sekunde po tri smrtonosna projektila padnu na ovaj grad. U bolnicu je trenutno doneseno sedamnaest poginulih, pedeset i sedam teže i lakše ranjenih. Da li neko na svijetu može doći da vidi tragediju koja se dešava Srebrenici i njenim stanovnicima? Ovo je nečuven zločin koji se izvodi na bošnjačkim stanovništvom u Srebrenici, populacija u ovom gradu nestaje.”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7200" dirty="0" smtClean="0">
                <a:latin typeface="Agency FB" pitchFamily="34" charset="0"/>
              </a:rPr>
              <a:t>Nino Ćatić</a:t>
            </a:r>
            <a:endParaRPr lang="hr-HR" sz="7200" dirty="0">
              <a:latin typeface="Agency FB" pitchFamily="34" charset="0"/>
            </a:endParaRPr>
          </a:p>
        </p:txBody>
      </p:sp>
      <p:sp>
        <p:nvSpPr>
          <p:cNvPr id="3" name="Content Placeholder 2"/>
          <p:cNvSpPr>
            <a:spLocks noGrp="1"/>
          </p:cNvSpPr>
          <p:nvPr>
            <p:ph idx="1"/>
          </p:nvPr>
        </p:nvSpPr>
        <p:spPr>
          <a:xfrm>
            <a:off x="457200" y="1600200"/>
            <a:ext cx="4343400" cy="4525963"/>
          </a:xfrm>
          <a:ln w="57150">
            <a:solidFill>
              <a:srgbClr val="00B050"/>
            </a:solidFill>
          </a:ln>
        </p:spPr>
        <p:txBody>
          <a:bodyPr>
            <a:normAutofit fontScale="85000" lnSpcReduction="10000"/>
          </a:bodyPr>
          <a:lstStyle/>
          <a:p>
            <a:r>
              <a:rPr lang="hr-HR" dirty="0" smtClean="0"/>
              <a:t>Ovo su posljednje riječ koje je izgovorio radioamater Nino Ćatić. </a:t>
            </a:r>
          </a:p>
          <a:p>
            <a:r>
              <a:rPr lang="hr-HR" dirty="0" smtClean="0"/>
              <a:t>Njegovo posljednje javljanje iz opkoljene Srebrenice 10.jula 1995. godine. za program Radija Bosne i Hercegovine.</a:t>
            </a:r>
          </a:p>
          <a:p>
            <a:r>
              <a:rPr lang="hr-HR" dirty="0" smtClean="0"/>
              <a:t>Svojim zadnjim javljanjem u eter je najavio genocid a svijet se pravio da ne čuje. </a:t>
            </a:r>
            <a:endParaRPr lang="hr-HR" dirty="0"/>
          </a:p>
        </p:txBody>
      </p:sp>
      <p:pic>
        <p:nvPicPr>
          <p:cNvPr id="4" name="Picture 3"/>
          <p:cNvPicPr>
            <a:picLocks noChangeAspect="1"/>
          </p:cNvPicPr>
          <p:nvPr/>
        </p:nvPicPr>
        <p:blipFill>
          <a:blip r:embed="rId2" cstate="print"/>
          <a:stretch>
            <a:fillRect/>
          </a:stretch>
        </p:blipFill>
        <p:spPr>
          <a:xfrm>
            <a:off x="5029200" y="1219200"/>
            <a:ext cx="3824459" cy="5462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705</TotalTime>
  <Words>619</Words>
  <Application>Microsoft Office PowerPoint</Application>
  <PresentationFormat>On-screen Show (4:3)</PresentationFormat>
  <Paragraphs>33</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Komparativni pogled na iskustva i izvještavanje o genocidu</vt:lpstr>
      <vt:lpstr>Genocid</vt:lpstr>
      <vt:lpstr>Slide 3</vt:lpstr>
      <vt:lpstr>05. JULI (Srpsko) Oslobođenje u tekstu Željke Domazet pod naslovom „Ofanziva zvana put bez povratka“ piše da je „neprijatelj“, otkako je počeo žestoku ofanzivu na sarajevskom ratištu 15.juna. „beležio samo neuspehe“.</vt:lpstr>
      <vt:lpstr>Slide 5</vt:lpstr>
      <vt:lpstr>Slide 6</vt:lpstr>
      <vt:lpstr>Slide 7</vt:lpstr>
      <vt:lpstr>Slide 8</vt:lpstr>
      <vt:lpstr>Nino Ćatić</vt:lpstr>
      <vt:lpstr>Slide 10</vt:lpstr>
      <vt:lpstr>Slide 11</vt:lpstr>
      <vt:lpstr>Slide 12</vt:lpstr>
      <vt:lpstr>Slide 13</vt:lpstr>
      <vt:lpstr>Slide 14</vt:lpstr>
      <vt:lpstr>Slide 15</vt:lpstr>
      <vt:lpstr>Slide 16</vt:lpstr>
      <vt:lpstr>Slide 17</vt:lpstr>
      <vt:lpstr>  Genocid kao fenomen, tiče se, utječe na svakog pripadnika društva, i svi smo kao individue uključeni  i tiče nas se, htjeli to ili ne.  Izvještavanje o genocidu nad Bošnjacima nije bilo objektivnog karaktera, većina medija nije prenosila događaje onako kako su se dogodili.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Komparacijski pogled na iskustava i izvještaj o genocidu</dc:title>
  <dc:creator>envera</dc:creator>
  <cp:lastModifiedBy>Fahira Fejzić Čengić</cp:lastModifiedBy>
  <cp:revision>76</cp:revision>
  <dcterms:created xsi:type="dcterms:W3CDTF">2006-08-16T00:00:00Z</dcterms:created>
  <dcterms:modified xsi:type="dcterms:W3CDTF">2018-12-24T11:05:38Z</dcterms:modified>
</cp:coreProperties>
</file>