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79" r:id="rId12"/>
    <p:sldId id="266" r:id="rId13"/>
    <p:sldId id="269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8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C96AD-5BCE-4DF8-A7F8-C403414502F2}" type="datetimeFigureOut">
              <a:rPr lang="sr-Latn-CS" smtClean="0"/>
              <a:pPr/>
              <a:t>20.11.2018</a:t>
            </a:fld>
            <a:endParaRPr lang="bs-Latn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360B5-21C9-4377-8C94-33F1DC397E33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C96AD-5BCE-4DF8-A7F8-C403414502F2}" type="datetimeFigureOut">
              <a:rPr lang="sr-Latn-CS" smtClean="0"/>
              <a:pPr/>
              <a:t>20.11.2018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360B5-21C9-4377-8C94-33F1DC397E3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C96AD-5BCE-4DF8-A7F8-C403414502F2}" type="datetimeFigureOut">
              <a:rPr lang="sr-Latn-CS" smtClean="0"/>
              <a:pPr/>
              <a:t>20.11.2018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360B5-21C9-4377-8C94-33F1DC397E3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C96AD-5BCE-4DF8-A7F8-C403414502F2}" type="datetimeFigureOut">
              <a:rPr lang="sr-Latn-CS" smtClean="0"/>
              <a:pPr/>
              <a:t>20.11.2018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360B5-21C9-4377-8C94-33F1DC397E3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C96AD-5BCE-4DF8-A7F8-C403414502F2}" type="datetimeFigureOut">
              <a:rPr lang="sr-Latn-CS" smtClean="0"/>
              <a:pPr/>
              <a:t>20.11.2018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360B5-21C9-4377-8C94-33F1DC397E33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C96AD-5BCE-4DF8-A7F8-C403414502F2}" type="datetimeFigureOut">
              <a:rPr lang="sr-Latn-CS" smtClean="0"/>
              <a:pPr/>
              <a:t>20.11.2018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360B5-21C9-4377-8C94-33F1DC397E3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C96AD-5BCE-4DF8-A7F8-C403414502F2}" type="datetimeFigureOut">
              <a:rPr lang="sr-Latn-CS" smtClean="0"/>
              <a:pPr/>
              <a:t>20.11.2018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360B5-21C9-4377-8C94-33F1DC397E33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C96AD-5BCE-4DF8-A7F8-C403414502F2}" type="datetimeFigureOut">
              <a:rPr lang="sr-Latn-CS" smtClean="0"/>
              <a:pPr/>
              <a:t>20.11.2018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360B5-21C9-4377-8C94-33F1DC397E3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C96AD-5BCE-4DF8-A7F8-C403414502F2}" type="datetimeFigureOut">
              <a:rPr lang="sr-Latn-CS" smtClean="0"/>
              <a:pPr/>
              <a:t>20.11.2018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360B5-21C9-4377-8C94-33F1DC397E3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C96AD-5BCE-4DF8-A7F8-C403414502F2}" type="datetimeFigureOut">
              <a:rPr lang="sr-Latn-CS" smtClean="0"/>
              <a:pPr/>
              <a:t>20.11.2018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360B5-21C9-4377-8C94-33F1DC397E3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07C96AD-5BCE-4DF8-A7F8-C403414502F2}" type="datetimeFigureOut">
              <a:rPr lang="sr-Latn-CS" smtClean="0"/>
              <a:pPr/>
              <a:t>20.11.2018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5360B5-21C9-4377-8C94-33F1DC397E3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7C96AD-5BCE-4DF8-A7F8-C403414502F2}" type="datetimeFigureOut">
              <a:rPr lang="sr-Latn-CS" smtClean="0"/>
              <a:pPr/>
              <a:t>20.11.2018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bs-Latn-B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5360B5-21C9-4377-8C94-33F1DC397E3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4444\Downloads\video-1542661672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s-Latn-BA" sz="5000" dirty="0" smtClean="0">
                <a:solidFill>
                  <a:schemeClr val="tx1"/>
                </a:solidFill>
                <a:latin typeface="Copperplate Gothic Bold" pitchFamily="34" charset="0"/>
              </a:rPr>
              <a:t>Nargilhane u Sarajevu</a:t>
            </a:r>
            <a:endParaRPr lang="bs-Latn-BA" sz="5000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0694" y="5786454"/>
            <a:ext cx="3500462" cy="828684"/>
          </a:xfrm>
        </p:spPr>
        <p:txBody>
          <a:bodyPr>
            <a:normAutofit/>
          </a:bodyPr>
          <a:lstStyle/>
          <a:p>
            <a:r>
              <a:rPr lang="bs-Latn-BA" dirty="0" smtClean="0">
                <a:solidFill>
                  <a:schemeClr val="tx1"/>
                </a:solidFill>
                <a:latin typeface="Copperplate Gothic Bold" pitchFamily="34" charset="0"/>
              </a:rPr>
              <a:t>Merisa Šubo, 881/II-K</a:t>
            </a:r>
            <a:endParaRPr lang="bs-Latn-BA" dirty="0">
              <a:solidFill>
                <a:schemeClr val="tx1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latin typeface="Copperplate Gothic Bold" pitchFamily="34" charset="0"/>
              </a:rPr>
              <a:t>Nargilhana = biznis?</a:t>
            </a:r>
            <a:endParaRPr lang="bs-Latn-BA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360084"/>
          </a:xfrm>
        </p:spPr>
        <p:txBody>
          <a:bodyPr>
            <a:noAutofit/>
          </a:bodyPr>
          <a:lstStyle/>
          <a:p>
            <a:r>
              <a:rPr lang="bs-Latn-BA" sz="3500" dirty="0" smtClean="0">
                <a:latin typeface="Papyrus" pitchFamily="66" charset="0"/>
              </a:rPr>
              <a:t>Preko 100 nargilhana u Kantonu Sarajevo</a:t>
            </a:r>
          </a:p>
          <a:p>
            <a:r>
              <a:rPr lang="bs-Latn-BA" sz="3500" dirty="0" smtClean="0">
                <a:latin typeface="Papyrus" pitchFamily="66" charset="0"/>
              </a:rPr>
              <a:t>Usluga nargile isplativ posao</a:t>
            </a:r>
          </a:p>
          <a:p>
            <a:r>
              <a:rPr lang="bs-Latn-BA" sz="3500" dirty="0" smtClean="0">
                <a:latin typeface="Papyrus" pitchFamily="66" charset="0"/>
              </a:rPr>
              <a:t>Duhan iz Dubaija predstavljen kao najbolji </a:t>
            </a:r>
          </a:p>
          <a:p>
            <a:r>
              <a:rPr lang="bs-Latn-BA" sz="3600" dirty="0" smtClean="0">
                <a:latin typeface="Papyrus" pitchFamily="66" charset="0"/>
              </a:rPr>
              <a:t>Maloljetnicima zabranjeno konzumiranje nargile</a:t>
            </a:r>
            <a:endParaRPr lang="bs-Latn-BA" sz="3500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6488622_272610503600869_392060967007866060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857232"/>
            <a:ext cx="3429024" cy="48509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latin typeface="Copperplate Gothic Bold" pitchFamily="34" charset="0"/>
              </a:rPr>
              <a:t>Zabraniti zakonom nargile ili ne?</a:t>
            </a:r>
            <a:endParaRPr lang="bs-Latn-BA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2071678"/>
            <a:ext cx="7772400" cy="4214842"/>
          </a:xfrm>
        </p:spPr>
        <p:txBody>
          <a:bodyPr/>
          <a:lstStyle/>
          <a:p>
            <a:r>
              <a:rPr lang="bs-Latn-BA" dirty="0" smtClean="0">
                <a:latin typeface="Papyrus" pitchFamily="66" charset="0"/>
              </a:rPr>
              <a:t>„U Nacrtu zakona nargile su izjednačene sa cigaretama i elektronskim cigaretama. Uzimajući u obzir da je nargila jednako štetna kao i same cigarete, još pogotovo da ih puši mnogo maloljetnika, te da to uopće nije regulirano zakonom mi ćemo i dalje nastojati da nargila bude regulisana i ovim zakonom, odnosno da bude zabranjena.“ (PROI)</a:t>
            </a:r>
            <a:endParaRPr lang="bs-Latn-BA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714356"/>
            <a:ext cx="7772400" cy="6000792"/>
          </a:xfrm>
        </p:spPr>
        <p:txBody>
          <a:bodyPr>
            <a:normAutofit lnSpcReduction="10000"/>
          </a:bodyPr>
          <a:lstStyle/>
          <a:p>
            <a:r>
              <a:rPr lang="bs-Latn-BA" dirty="0" smtClean="0">
                <a:latin typeface="Papyrus" pitchFamily="66" charset="0"/>
              </a:rPr>
              <a:t>"Današnja Javna rasprava je u potpunosti pokazala nekorektnost te način funkcionisanja i nametanje isključivosti nedovoljno informisanih ljudi koji su sačinili Nacrt zakona o ograničenoj upotrebi duhana i duhanskih proizvoda. U svim zemljama Evropske unije u kojima je na snazi ovakav zakon i u kojima je zabranjena konzumacija duhanskih proizvoda na javnim mjestima, nargila, kao osnovni proizvod nargila barova, nije zabranjena i nargila barovi nesmetano posluju pod određenim uslovima koji su propisale te zemlje.”</a:t>
            </a:r>
          </a:p>
          <a:p>
            <a:pPr>
              <a:buNone/>
            </a:pP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785926"/>
            <a:ext cx="7772400" cy="4572000"/>
          </a:xfrm>
        </p:spPr>
        <p:txBody>
          <a:bodyPr/>
          <a:lstStyle/>
          <a:p>
            <a:pPr algn="ctr"/>
            <a:r>
              <a:rPr lang="bs-Latn-BA" dirty="0" smtClean="0">
                <a:latin typeface="Papyrus" pitchFamily="66" charset="0"/>
              </a:rPr>
              <a:t>"Mislim da je dosta bolje držati nargilu nego alkohol, ja još nisam vidio u nargila baru da je bio neki problem. Pozitivno je i to što nargilhane zapošljavaju više od 500 ljudi...“</a:t>
            </a:r>
          </a:p>
          <a:p>
            <a:pPr algn="ctr">
              <a:buNone/>
            </a:pPr>
            <a:endParaRPr lang="bs-Latn-BA" b="1" dirty="0" smtClean="0">
              <a:latin typeface="Papyrus" pitchFamily="66" charset="0"/>
            </a:endParaRPr>
          </a:p>
          <a:p>
            <a:pPr algn="ctr"/>
            <a:r>
              <a:rPr lang="bs-Latn-BA" dirty="0" smtClean="0">
                <a:latin typeface="Papyrus" pitchFamily="66" charset="0"/>
              </a:rPr>
              <a:t>“Bolje i šiša nego cigare ili alkohol.”</a:t>
            </a:r>
          </a:p>
          <a:p>
            <a:pPr>
              <a:buNone/>
            </a:pPr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72400" cy="1143008"/>
          </a:xfrm>
        </p:spPr>
        <p:txBody>
          <a:bodyPr/>
          <a:lstStyle/>
          <a:p>
            <a:r>
              <a:rPr lang="bs-Latn-BA" dirty="0" smtClean="0">
                <a:latin typeface="Copperplate Gothic Bold" pitchFamily="34" charset="0"/>
              </a:rPr>
              <a:t>Da li je nargila štetna po zdravlje?</a:t>
            </a:r>
            <a:endParaRPr lang="bs-Latn-BA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-Latn-BA" dirty="0" smtClean="0">
                <a:latin typeface="Papyrus" pitchFamily="66" charset="0"/>
              </a:rPr>
              <a:t>Svjetska zdravstvena organizacija je objavila da nargila djeluje štetno na organizam.</a:t>
            </a:r>
          </a:p>
          <a:p>
            <a:r>
              <a:rPr lang="bs-Latn-BA" dirty="0" smtClean="0">
                <a:latin typeface="Papyrus" pitchFamily="66" charset="0"/>
              </a:rPr>
              <a:t>Dugoročne posljedice po zdravlje konzumacijom nargile predstavljaju: karcinom pluća i oštećenja sluzokože usta, karcinom usne duplje, jednjaka, želuca, bolesti srca i krvnih sudova i sl.</a:t>
            </a:r>
            <a:endParaRPr lang="bs-Latn-BA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15328" cy="914400"/>
          </a:xfrm>
        </p:spPr>
        <p:txBody>
          <a:bodyPr/>
          <a:lstStyle/>
          <a:p>
            <a:r>
              <a:rPr lang="bs-Latn-BA" sz="3500" dirty="0" smtClean="0">
                <a:latin typeface="Copperplate Gothic Bold" pitchFamily="34" charset="0"/>
              </a:rPr>
              <a:t>Obraćaju li ljudi dovoljno pažnje na higijenu tokom konzumiranja nargile? </a:t>
            </a:r>
            <a:endParaRPr lang="bs-Latn-BA" sz="3500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3116"/>
            <a:ext cx="7772400" cy="4212444"/>
          </a:xfrm>
        </p:spPr>
        <p:txBody>
          <a:bodyPr>
            <a:normAutofit/>
          </a:bodyPr>
          <a:lstStyle/>
          <a:p>
            <a:r>
              <a:rPr lang="bs-Latn-BA" sz="3200" dirty="0" smtClean="0">
                <a:latin typeface="Papyrus" pitchFamily="66" charset="0"/>
              </a:rPr>
              <a:t>Kantonalna uprava za inspekcijske poslove - pregled objekata u kojima se konzumira nargila;</a:t>
            </a:r>
          </a:p>
          <a:p>
            <a:r>
              <a:rPr lang="bs-Latn-BA" sz="3200" dirty="0" smtClean="0">
                <a:latin typeface="Papyrus" pitchFamily="66" charset="0"/>
              </a:rPr>
              <a:t>U 15 objekata koji su nudili ovu uslugu dokazano je da radnici nisu imali adekvatne aparate za čišćenje nargila.</a:t>
            </a:r>
          </a:p>
          <a:p>
            <a:r>
              <a:rPr lang="bs-Latn-BA" sz="3200" dirty="0" smtClean="0">
                <a:latin typeface="Papyrus" pitchFamily="66" charset="0"/>
              </a:rPr>
              <a:t>Rizik od prenošenja tuberkuloze i hepatitisa;</a:t>
            </a:r>
          </a:p>
          <a:p>
            <a:endParaRPr lang="bs-Latn-B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latin typeface="Copperplate Gothic Bold" pitchFamily="34" charset="0"/>
              </a:rPr>
              <a:t>Rezultati ankete</a:t>
            </a:r>
            <a:endParaRPr lang="bs-Latn-BA" dirty="0">
              <a:latin typeface="Copperplate Gothic Bold" pitchFamily="34" charset="0"/>
            </a:endParaRPr>
          </a:p>
        </p:txBody>
      </p:sp>
      <p:pic>
        <p:nvPicPr>
          <p:cNvPr id="6" name="Picture 5" descr="46518668_201892210757900_774128982213997363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00174"/>
            <a:ext cx="5097741" cy="2357454"/>
          </a:xfrm>
          <a:prstGeom prst="rect">
            <a:avLst/>
          </a:prstGeom>
        </p:spPr>
      </p:pic>
      <p:pic>
        <p:nvPicPr>
          <p:cNvPr id="7" name="Picture 6" descr="46447536_350418448839312_4833574749177118720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4000504"/>
            <a:ext cx="5177867" cy="2396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6489384_364133717486552_786775609194840064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500042"/>
            <a:ext cx="5786478" cy="2831751"/>
          </a:xfrm>
        </p:spPr>
      </p:pic>
      <p:pic>
        <p:nvPicPr>
          <p:cNvPr id="5" name="Picture 4" descr="46498252_725645387790048_491867826342697369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71876"/>
            <a:ext cx="5893726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6459284_2072199542878710_751116783665230643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3627023"/>
            <a:ext cx="6072230" cy="3016687"/>
          </a:xfrm>
        </p:spPr>
      </p:pic>
      <p:pic>
        <p:nvPicPr>
          <p:cNvPr id="8" name="Picture 7" descr="46495963_192859034971939_55958612644515020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500042"/>
            <a:ext cx="5643570" cy="3003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latin typeface="Copperplate Gothic Bold" pitchFamily="34" charset="0"/>
              </a:rPr>
              <a:t>Nargila?</a:t>
            </a:r>
            <a:endParaRPr lang="bs-Latn-BA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428736"/>
            <a:ext cx="77724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s-Latn-BA" dirty="0" smtClean="0">
                <a:latin typeface="Papyrus" pitchFamily="66" charset="0"/>
              </a:rPr>
              <a:t>Instrument </a:t>
            </a:r>
            <a:r>
              <a:rPr lang="bs-Latn-BA" dirty="0">
                <a:latin typeface="Papyrus" pitchFamily="66" charset="0"/>
              </a:rPr>
              <a:t>koji se koristi </a:t>
            </a:r>
            <a:r>
              <a:rPr lang="bs-Latn-BA" dirty="0" smtClean="0">
                <a:latin typeface="Papyrus" pitchFamily="66" charset="0"/>
              </a:rPr>
              <a:t>za</a:t>
            </a:r>
          </a:p>
          <a:p>
            <a:pPr>
              <a:buNone/>
            </a:pPr>
            <a:r>
              <a:rPr lang="bs-Latn-BA" dirty="0" smtClean="0">
                <a:latin typeface="Papyrus" pitchFamily="66" charset="0"/>
              </a:rPr>
              <a:t> isparavanje </a:t>
            </a:r>
            <a:r>
              <a:rPr lang="bs-Latn-BA" dirty="0">
                <a:latin typeface="Papyrus" pitchFamily="66" charset="0"/>
              </a:rPr>
              <a:t>i pušenje </a:t>
            </a:r>
            <a:endParaRPr lang="bs-Latn-BA" dirty="0" smtClean="0">
              <a:latin typeface="Papyrus" pitchFamily="66" charset="0"/>
            </a:endParaRPr>
          </a:p>
          <a:p>
            <a:pPr>
              <a:buNone/>
            </a:pPr>
            <a:r>
              <a:rPr lang="bs-Latn-BA" dirty="0" smtClean="0">
                <a:latin typeface="Papyrus" pitchFamily="66" charset="0"/>
              </a:rPr>
              <a:t> aromatiziranog</a:t>
            </a:r>
            <a:r>
              <a:rPr lang="bs-Latn-BA" dirty="0">
                <a:latin typeface="Papyrus" pitchFamily="66" charset="0"/>
              </a:rPr>
              <a:t> </a:t>
            </a:r>
            <a:r>
              <a:rPr lang="bs-Latn-BA" dirty="0" smtClean="0">
                <a:latin typeface="Papyrus" pitchFamily="66" charset="0"/>
              </a:rPr>
              <a:t>duhana čija </a:t>
            </a:r>
          </a:p>
          <a:p>
            <a:pPr>
              <a:buNone/>
            </a:pPr>
            <a:r>
              <a:rPr lang="bs-Latn-BA" dirty="0" smtClean="0">
                <a:latin typeface="Papyrus" pitchFamily="66" charset="0"/>
              </a:rPr>
              <a:t> para </a:t>
            </a:r>
            <a:r>
              <a:rPr lang="bs-Latn-BA" dirty="0">
                <a:latin typeface="Papyrus" pitchFamily="66" charset="0"/>
              </a:rPr>
              <a:t>ili dim prolazi kroz posudu </a:t>
            </a:r>
            <a:endParaRPr lang="bs-Latn-BA" dirty="0" smtClean="0">
              <a:latin typeface="Papyrus" pitchFamily="66" charset="0"/>
            </a:endParaRPr>
          </a:p>
          <a:p>
            <a:pPr>
              <a:buNone/>
            </a:pPr>
            <a:r>
              <a:rPr lang="bs-Latn-BA" dirty="0" smtClean="0">
                <a:latin typeface="Papyrus" pitchFamily="66" charset="0"/>
              </a:rPr>
              <a:t> s </a:t>
            </a:r>
            <a:r>
              <a:rPr lang="bs-Latn-BA" dirty="0">
                <a:latin typeface="Papyrus" pitchFamily="66" charset="0"/>
              </a:rPr>
              <a:t>vodom prije </a:t>
            </a:r>
            <a:r>
              <a:rPr lang="bs-Latn-BA" dirty="0" smtClean="0">
                <a:latin typeface="Papyrus" pitchFamily="66" charset="0"/>
              </a:rPr>
              <a:t>udisanja.</a:t>
            </a:r>
          </a:p>
          <a:p>
            <a:r>
              <a:rPr lang="bs-Latn-BA" dirty="0" smtClean="0">
                <a:latin typeface="Papyrus" pitchFamily="66" charset="0"/>
              </a:rPr>
              <a:t>Perzijska </a:t>
            </a:r>
            <a:r>
              <a:rPr lang="bs-Latn-BA" dirty="0">
                <a:latin typeface="Papyrus" pitchFamily="66" charset="0"/>
              </a:rPr>
              <a:t>riječ </a:t>
            </a:r>
            <a:r>
              <a:rPr lang="bs-Latn-BA" dirty="0" smtClean="0">
                <a:latin typeface="Papyrus" pitchFamily="66" charset="0"/>
              </a:rPr>
              <a:t>narghile-kokos;</a:t>
            </a:r>
          </a:p>
          <a:p>
            <a:r>
              <a:rPr lang="bs-Latn-BA" dirty="0" smtClean="0">
                <a:latin typeface="Papyrus" pitchFamily="66" charset="0"/>
              </a:rPr>
              <a:t>U </a:t>
            </a:r>
            <a:r>
              <a:rPr lang="bs-Latn-BA" dirty="0">
                <a:latin typeface="Papyrus" pitchFamily="66" charset="0"/>
              </a:rPr>
              <a:t>našu zemlju nargilu su </a:t>
            </a:r>
            <a:endParaRPr lang="bs-Latn-BA" dirty="0" smtClean="0">
              <a:latin typeface="Papyrus" pitchFamily="66" charset="0"/>
            </a:endParaRPr>
          </a:p>
          <a:p>
            <a:pPr>
              <a:buNone/>
            </a:pPr>
            <a:r>
              <a:rPr lang="bs-Latn-BA" dirty="0" smtClean="0">
                <a:latin typeface="Papyrus" pitchFamily="66" charset="0"/>
              </a:rPr>
              <a:t>donijele Osmanlije </a:t>
            </a:r>
            <a:r>
              <a:rPr lang="bs-Latn-BA" dirty="0">
                <a:latin typeface="Papyrus" pitchFamily="66" charset="0"/>
              </a:rPr>
              <a:t>tokom </a:t>
            </a:r>
            <a:r>
              <a:rPr lang="bs-Latn-BA" dirty="0" smtClean="0">
                <a:latin typeface="Papyrus" pitchFamily="66" charset="0"/>
              </a:rPr>
              <a:t>osvajanja.</a:t>
            </a:r>
          </a:p>
          <a:p>
            <a:endParaRPr lang="bs-Latn-BA" dirty="0">
              <a:latin typeface="Broadway" pitchFamily="82" charset="0"/>
            </a:endParaRPr>
          </a:p>
          <a:p>
            <a:endParaRPr lang="bs-Latn-BA" dirty="0"/>
          </a:p>
        </p:txBody>
      </p:sp>
      <p:pic>
        <p:nvPicPr>
          <p:cNvPr id="5" name="Picture 4" descr="nargila-noc-horusb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000108"/>
            <a:ext cx="2857507" cy="4286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46504138_719511635087560_318693620116042547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558" y="3571876"/>
            <a:ext cx="5795918" cy="3000396"/>
          </a:xfrm>
        </p:spPr>
      </p:pic>
      <p:pic>
        <p:nvPicPr>
          <p:cNvPr id="9" name="Picture 8" descr="46508296_309844296282159_638270992889256345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642918"/>
            <a:ext cx="5581179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773928"/>
          </a:xfrm>
        </p:spPr>
        <p:txBody>
          <a:bodyPr/>
          <a:lstStyle/>
          <a:p>
            <a:r>
              <a:rPr lang="bs-Latn-BA" dirty="0" smtClean="0">
                <a:latin typeface="Copperplate Gothic Bold" pitchFamily="34" charset="0"/>
              </a:rPr>
              <a:t>“Ne bih otišao iz BiH, tamo je nargila 50 dolara i ne možeš je svaki dan pušiti, kod nas možeš”</a:t>
            </a:r>
            <a:endParaRPr lang="bs-Latn-BA" dirty="0">
              <a:latin typeface="Copperplate Gothic Bold" pitchFamily="34" charset="0"/>
            </a:endParaRPr>
          </a:p>
        </p:txBody>
      </p:sp>
      <p:pic>
        <p:nvPicPr>
          <p:cNvPr id="6" name="video-154266167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28926" y="3143248"/>
            <a:ext cx="3643338" cy="273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46480575_1464029747074329_568179734952175206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00438"/>
            <a:ext cx="5786478" cy="2965734"/>
          </a:xfrm>
        </p:spPr>
      </p:pic>
      <p:pic>
        <p:nvPicPr>
          <p:cNvPr id="23" name="Picture 22" descr="46446127_521620125023213_534696051371461836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500042"/>
            <a:ext cx="5493283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46495957_1053701661477130_544322590493743513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46480524_1248523258620349_177660185750693478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1000" y="428604"/>
            <a:ext cx="5688520" cy="3000396"/>
          </a:xfrm>
        </p:spPr>
      </p:pic>
      <p:pic>
        <p:nvPicPr>
          <p:cNvPr id="9" name="Picture 8" descr="46492434_196282391289019_351688342715446067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614266"/>
            <a:ext cx="6143668" cy="2989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772400" cy="914400"/>
          </a:xfrm>
        </p:spPr>
        <p:txBody>
          <a:bodyPr/>
          <a:lstStyle/>
          <a:p>
            <a:r>
              <a:rPr lang="bs-Latn-BA" dirty="0" smtClean="0">
                <a:latin typeface="Copperplate Gothic Bold" pitchFamily="34" charset="0"/>
              </a:rPr>
              <a:t>Šta sadrže okusi za nargilu?</a:t>
            </a:r>
            <a:endParaRPr lang="bs-Latn-BA" dirty="0">
              <a:latin typeface="Copperplate Gothic Bold" pitchFamily="34" charset="0"/>
            </a:endParaRPr>
          </a:p>
        </p:txBody>
      </p:sp>
      <p:pic>
        <p:nvPicPr>
          <p:cNvPr id="5" name="Content Placeholder 4" descr="46463289_480467759023699_348258983557778636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6665" y="1784350"/>
            <a:ext cx="510787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642918"/>
            <a:ext cx="7772400" cy="5429288"/>
          </a:xfrm>
        </p:spPr>
        <p:txBody>
          <a:bodyPr>
            <a:normAutofit/>
          </a:bodyPr>
          <a:lstStyle/>
          <a:p>
            <a:r>
              <a:rPr lang="bs-Latn-BA" sz="2800" dirty="0" smtClean="0">
                <a:latin typeface="Papyrus" pitchFamily="66" charset="0"/>
              </a:rPr>
              <a:t>“Smjesa za nargilu, u svom sastavu ima meda 37%, glicerina 33%, prirodnih prehrambenih okusa 7%  i duhana 23%, iz navedenog se jasno da zaključiti da smjesa za nargilu nema 100% procenat duhana te da ne pripada kategoriji rezanog duhana i samim tim ni duhanskog proizvoda, smjesa za nargilu je duhanski derivat. Bitno je da nema katrana (0%), koji je najgori, koji ubija, izaziva kancer i slično.” </a:t>
            </a:r>
          </a:p>
          <a:p>
            <a:pPr>
              <a:buNone/>
            </a:pPr>
            <a:endParaRPr lang="bs-Latn-BA" dirty="0" smtClean="0">
              <a:latin typeface="Papyrus" pitchFamily="66" charset="0"/>
            </a:endParaRPr>
          </a:p>
          <a:p>
            <a:pPr>
              <a:buNone/>
            </a:pPr>
            <a:r>
              <a:rPr lang="bs-Latn-BA" sz="2700" dirty="0" smtClean="0">
                <a:latin typeface="Copperplate Gothic Bold" pitchFamily="34" charset="0"/>
              </a:rPr>
              <a:t>Udruženje vlasnika nargila barova i ljubitelja nargile </a:t>
            </a:r>
          </a:p>
          <a:p>
            <a:pPr>
              <a:buNone/>
            </a:pPr>
            <a:endParaRPr lang="bs-Latn-BA" dirty="0" smtClean="0">
              <a:latin typeface="Papyrus" pitchFamily="66" charset="0"/>
            </a:endParaRPr>
          </a:p>
          <a:p>
            <a:pPr>
              <a:buNone/>
            </a:pPr>
            <a:endParaRPr lang="bs-Latn-BA" dirty="0" smtClean="0">
              <a:latin typeface="Papyrus" pitchFamily="66" charset="0"/>
            </a:endParaRPr>
          </a:p>
          <a:p>
            <a:pPr>
              <a:buNone/>
            </a:pPr>
            <a:endParaRPr lang="bs-Latn-BA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-Latn-BA" dirty="0" smtClean="0">
                <a:latin typeface="Papyrus" pitchFamily="66" charset="0"/>
              </a:rPr>
              <a:t>Za pušenje nargile je bitno koristiti posebne vrste duhana od kojih je najbolji iranski tamni duhan.</a:t>
            </a:r>
          </a:p>
          <a:p>
            <a:r>
              <a:rPr lang="bs-Latn-BA" dirty="0" smtClean="0">
                <a:latin typeface="Papyrus" pitchFamily="66" charset="0"/>
              </a:rPr>
              <a:t>Te vrste duhana nikad nisu suhe, već su obavezno pomiješane s medom ili melasom i aromama različitog suhog voća – jabuke, jagode, kivija, banane, ananasa i slično.</a:t>
            </a:r>
          </a:p>
          <a:p>
            <a:r>
              <a:rPr lang="bs-Latn-BA" dirty="0" smtClean="0">
                <a:latin typeface="Papyrus" pitchFamily="66" charset="0"/>
              </a:rPr>
              <a:t>Također, vrlo često se koriste i mnoge druge arome poput čokolade, kafe itd. </a:t>
            </a:r>
            <a:endParaRPr lang="bs-Latn-BA" dirty="0">
              <a:latin typeface="Papyrus" pitchFamily="66" charset="0"/>
            </a:endParaRPr>
          </a:p>
        </p:txBody>
      </p:sp>
      <p:pic>
        <p:nvPicPr>
          <p:cNvPr id="4" name="Picture 3" descr="jagoda-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500042"/>
            <a:ext cx="2000264" cy="952507"/>
          </a:xfrm>
          <a:prstGeom prst="rect">
            <a:avLst/>
          </a:prstGeom>
        </p:spPr>
      </p:pic>
      <p:pic>
        <p:nvPicPr>
          <p:cNvPr id="5" name="Picture 4" descr="180130152956-mongee-bananas-2-780x4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28604"/>
            <a:ext cx="1928826" cy="1085583"/>
          </a:xfrm>
          <a:prstGeom prst="rect">
            <a:avLst/>
          </a:prstGeom>
        </p:spPr>
      </p:pic>
      <p:pic>
        <p:nvPicPr>
          <p:cNvPr id="6" name="Picture 5" descr="jabuke-jabuka-810x4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428604"/>
            <a:ext cx="1785950" cy="1071570"/>
          </a:xfrm>
          <a:prstGeom prst="rect">
            <a:avLst/>
          </a:prstGeom>
        </p:spPr>
      </p:pic>
      <p:pic>
        <p:nvPicPr>
          <p:cNvPr id="7" name="Picture 6" descr="20181008113419_5015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500042"/>
            <a:ext cx="1643048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436396_2178576222363680_333399720422539264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2992301" cy="3786190"/>
          </a:xfrm>
          <a:prstGeom prst="rect">
            <a:avLst/>
          </a:prstGeom>
        </p:spPr>
      </p:pic>
      <p:pic>
        <p:nvPicPr>
          <p:cNvPr id="5" name="Picture 4" descr="46497999_196413664570638_338307133304576409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57166"/>
            <a:ext cx="4357718" cy="2785308"/>
          </a:xfrm>
          <a:prstGeom prst="rect">
            <a:avLst/>
          </a:prstGeom>
        </p:spPr>
      </p:pic>
      <p:pic>
        <p:nvPicPr>
          <p:cNvPr id="6" name="Picture 5" descr="Al-Fakher-Double-Apple-Shisa-Flavour-1K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4286256"/>
            <a:ext cx="2498257" cy="2428868"/>
          </a:xfrm>
          <a:prstGeom prst="rect">
            <a:avLst/>
          </a:prstGeom>
        </p:spPr>
      </p:pic>
      <p:pic>
        <p:nvPicPr>
          <p:cNvPr id="8" name="Picture 7" descr="STARBUZZ-250GR-Exotic-STRAWBERRY-Flavor-Hookah-Nargila-Molass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3357562"/>
            <a:ext cx="2500306" cy="2500306"/>
          </a:xfrm>
          <a:prstGeom prst="rect">
            <a:avLst/>
          </a:prstGeom>
        </p:spPr>
      </p:pic>
      <p:pic>
        <p:nvPicPr>
          <p:cNvPr id="9" name="Picture 8" descr="slika-1682547-59b82cd07b371-velik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3357562"/>
            <a:ext cx="2286016" cy="3227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00826" y="6072206"/>
            <a:ext cx="25002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500" dirty="0" smtClean="0">
                <a:latin typeface="Copperplate Gothic Bold" pitchFamily="34" charset="0"/>
              </a:rPr>
              <a:t>Vrste okusa</a:t>
            </a:r>
            <a:endParaRPr lang="bs-Latn-BA" sz="2500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6485970_210585443172895_851143653988289740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285860"/>
            <a:ext cx="534885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6496226_2044298509163271_589188720810891673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428736"/>
            <a:ext cx="428017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6507647_2178446072380255_333027051264226099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285860"/>
            <a:ext cx="3500462" cy="46672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353</TotalTime>
  <Words>526</Words>
  <Application>Microsoft Office PowerPoint</Application>
  <PresentationFormat>On-screen Show (4:3)</PresentationFormat>
  <Paragraphs>40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Metro</vt:lpstr>
      <vt:lpstr>Nargilhane u Sarajevu</vt:lpstr>
      <vt:lpstr>Nargila?</vt:lpstr>
      <vt:lpstr>Šta sadrže okusi za nargilu?</vt:lpstr>
      <vt:lpstr>Slide 4</vt:lpstr>
      <vt:lpstr>Slide 5</vt:lpstr>
      <vt:lpstr>Slide 6</vt:lpstr>
      <vt:lpstr>Slide 7</vt:lpstr>
      <vt:lpstr>Slide 8</vt:lpstr>
      <vt:lpstr>Slide 9</vt:lpstr>
      <vt:lpstr>Nargilhana = biznis?</vt:lpstr>
      <vt:lpstr>Slide 11</vt:lpstr>
      <vt:lpstr>Zabraniti zakonom nargile ili ne?</vt:lpstr>
      <vt:lpstr>Slide 13</vt:lpstr>
      <vt:lpstr>Slide 14</vt:lpstr>
      <vt:lpstr>Da li je nargila štetna po zdravlje?</vt:lpstr>
      <vt:lpstr>Obraćaju li ljudi dovoljno pažnje na higijenu tokom konzumiranja nargile? </vt:lpstr>
      <vt:lpstr>Rezultati ankete</vt:lpstr>
      <vt:lpstr>Slide 18</vt:lpstr>
      <vt:lpstr>Slide 19</vt:lpstr>
      <vt:lpstr>Slide 20</vt:lpstr>
      <vt:lpstr>“Ne bih otišao iz BiH, tamo je nargila 50 dolara i ne možeš je svaki dan pušiti, kod nas možeš”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4444</dc:creator>
  <cp:lastModifiedBy>4444</cp:lastModifiedBy>
  <cp:revision>25</cp:revision>
  <dcterms:created xsi:type="dcterms:W3CDTF">2018-11-20T10:32:15Z</dcterms:created>
  <dcterms:modified xsi:type="dcterms:W3CDTF">2018-11-20T22:40:05Z</dcterms:modified>
</cp:coreProperties>
</file>