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0927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1453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5739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566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4388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8717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76138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4675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802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145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5867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972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3117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9420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4661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0470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5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2D9352-7FC8-49C9-A91D-BCEFEA125ED8}" type="datetimeFigureOut">
              <a:rPr lang="bs-Latn-BA" smtClean="0"/>
              <a:t>03.12.2018.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2A09-B6E6-437F-87D8-922D167DE80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28890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2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8253-D4CB-43CC-ADFE-FA9BA70EB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625" y="759654"/>
            <a:ext cx="11310424" cy="4650546"/>
          </a:xfrm>
        </p:spPr>
        <p:txBody>
          <a:bodyPr/>
          <a:lstStyle/>
          <a:p>
            <a:pPr algn="ctr"/>
            <a:br>
              <a:rPr lang="bs-Latn-B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s-Latn-B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s-Latn-B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s-Latn-B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s-Latn-B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s-Latn-B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s-Latn-B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s-Latn-B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s-Latn-BA" b="1" dirty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  <a:r>
              <a:rPr lang="bs-Latn-BA" b="1">
                <a:solidFill>
                  <a:schemeClr val="bg1"/>
                </a:solidFill>
              </a:rPr>
              <a:t>Neravnopravnost kod zapošljavanja</a:t>
            </a:r>
            <a:br>
              <a:rPr lang="bs-Latn-BA" dirty="0">
                <a:solidFill>
                  <a:schemeClr val="bg1"/>
                </a:solidFill>
              </a:rPr>
            </a:b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5AFDB-4917-4743-B816-F9313515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410200"/>
            <a:ext cx="10338350" cy="1257886"/>
          </a:xfrm>
        </p:spPr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Predmetni profesor:                                                               student:</a:t>
            </a:r>
          </a:p>
          <a:p>
            <a:r>
              <a:rPr lang="bs-Latn-BA" b="1" dirty="0">
                <a:solidFill>
                  <a:schemeClr val="bg1"/>
                </a:solidFill>
              </a:rPr>
              <a:t>Doc. Dr. Mustafa sefo                                                           amila hodžić 889/II-k</a:t>
            </a:r>
          </a:p>
        </p:txBody>
      </p:sp>
    </p:spTree>
    <p:extLst>
      <p:ext uri="{BB962C8B-B14F-4D97-AF65-F5344CB8AC3E}">
        <p14:creationId xmlns:p14="http://schemas.microsoft.com/office/powerpoint/2010/main" val="350689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FF8D-E380-42CA-9AC9-1F6C9564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Primjer 3 – Trgovina na malo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08D0F-148E-48C4-AA1D-B3E3C430F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8" y="1631852"/>
            <a:ext cx="8510954" cy="4773430"/>
          </a:xfrm>
        </p:spPr>
      </p:pic>
    </p:spTree>
    <p:extLst>
      <p:ext uri="{BB962C8B-B14F-4D97-AF65-F5344CB8AC3E}">
        <p14:creationId xmlns:p14="http://schemas.microsoft.com/office/powerpoint/2010/main" val="193256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9E1C-1E7B-4C66-965D-86C46879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6883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DEA9-A9A3-4D0B-8CD3-6F54C8639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41008"/>
            <a:ext cx="8946541" cy="5207391"/>
          </a:xfrm>
        </p:spPr>
        <p:txBody>
          <a:bodyPr/>
          <a:lstStyle/>
          <a:p>
            <a:r>
              <a:rPr lang="bs-Latn-BA" sz="2400" b="1" dirty="0">
                <a:solidFill>
                  <a:schemeClr val="bg1"/>
                </a:solidFill>
              </a:rPr>
              <a:t>U ovom primjeru možemo vidjeti da ispašta osoba koja zna svoj posao, zna kako ga dobro obavljati, koja je sposobna i korektna.</a:t>
            </a:r>
          </a:p>
          <a:p>
            <a:pPr marL="0" indent="0">
              <a:buNone/>
            </a:pPr>
            <a:endParaRPr lang="bs-Latn-BA" sz="2400" b="1" dirty="0">
              <a:solidFill>
                <a:schemeClr val="bg1"/>
              </a:solidFill>
            </a:endParaRPr>
          </a:p>
          <a:p>
            <a:r>
              <a:rPr lang="bs-Latn-BA" sz="2400" b="1" dirty="0">
                <a:solidFill>
                  <a:schemeClr val="bg1"/>
                </a:solidFill>
              </a:rPr>
              <a:t>Na poslu ipak ostaje djevojka koja ima nekog „iza“ sebe. Zbog toga se i ne trudi oko obavljanja istog jer zna da joj vlasnik ne može ništa.</a:t>
            </a:r>
          </a:p>
          <a:p>
            <a:pPr marL="0" indent="0">
              <a:buNone/>
            </a:pPr>
            <a:endParaRPr lang="bs-Latn-BA" sz="2400" b="1" dirty="0">
              <a:solidFill>
                <a:schemeClr val="bg1"/>
              </a:solidFill>
            </a:endParaRPr>
          </a:p>
          <a:p>
            <a:r>
              <a:rPr lang="bs-Latn-BA" sz="2400" b="1" dirty="0">
                <a:solidFill>
                  <a:schemeClr val="bg1"/>
                </a:solidFill>
              </a:rPr>
              <a:t>Iz ovoga možemo zaključiti da osoba više ne mora biti sposobna, ne mora znati šta i kako treba raditi da bi ostala na poslu, važno je imati nekog „iza“ sebe.</a:t>
            </a:r>
          </a:p>
          <a:p>
            <a:endParaRPr lang="bs-Latn-BA" sz="2800" b="1" dirty="0">
              <a:solidFill>
                <a:schemeClr val="bg1"/>
              </a:solidFill>
            </a:endParaRPr>
          </a:p>
          <a:p>
            <a:endParaRPr lang="bs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3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6072-8AF9-4516-A66A-5E895B49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KORUPCIJA </a:t>
            </a:r>
            <a:r>
              <a:rPr lang="bs-Latn-BA" b="1">
                <a:solidFill>
                  <a:schemeClr val="bg1"/>
                </a:solidFill>
              </a:rPr>
              <a:t>U ZAPOŠLJAVANJU</a:t>
            </a:r>
            <a:endParaRPr lang="bs-Latn-B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411C-5725-4573-96F8-90747D16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20838"/>
            <a:ext cx="8946541" cy="4827562"/>
          </a:xfrm>
        </p:spPr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Više od 1500 građana obratilo se Transparency Internationalu u BiH za prijavu korupcije</a:t>
            </a: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Građani se uglavnom žale na neregularnosti u postupcima zapošljavanja državnih službenika, ali i na prijem zaposlenika u javnim preduzećima</a:t>
            </a: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U prijavama se obično ističe kako se unaprijed zna ko će biti izabran, ali i na nedostatak transparentnosti konkursnih procedura.</a:t>
            </a:r>
          </a:p>
          <a:p>
            <a:pPr marL="0" indent="0">
              <a:buNone/>
            </a:pPr>
            <a:endParaRPr lang="bs-Latn-BA" b="1" dirty="0">
              <a:solidFill>
                <a:schemeClr val="bg1"/>
              </a:solidFill>
            </a:endParaRPr>
          </a:p>
          <a:p>
            <a:endParaRPr lang="bs-Latn-B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751E-ADE4-4AA5-A170-D279F0BC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6883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06C4-B443-49AD-9493-34038D00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56604"/>
            <a:ext cx="8946541" cy="5291796"/>
          </a:xfrm>
        </p:spPr>
        <p:txBody>
          <a:bodyPr/>
          <a:lstStyle/>
          <a:p>
            <a:r>
              <a:rPr lang="bs-Latn-BA" sz="2400" b="1" dirty="0">
                <a:solidFill>
                  <a:schemeClr val="bg1"/>
                </a:solidFill>
              </a:rPr>
              <a:t>Građani se već godinama žale na nepravilnosti u zapošljavanju, institucije odbijaju unaprijediti zakonske i podzakonske akte, koji bi unaprijedili transparentnost u zapošljavanju</a:t>
            </a:r>
          </a:p>
          <a:p>
            <a:endParaRPr lang="bs-Latn-BA" sz="2400" b="1" dirty="0">
              <a:solidFill>
                <a:schemeClr val="bg1"/>
              </a:solidFill>
            </a:endParaRPr>
          </a:p>
          <a:p>
            <a:r>
              <a:rPr lang="bs-Latn-BA" sz="2400" b="1" dirty="0">
                <a:solidFill>
                  <a:schemeClr val="bg1"/>
                </a:solidFill>
              </a:rPr>
              <a:t>Veliki broj javnih ustanova i javnih preduzeća još uvijek nema obavezu provođenja javnih konkursa, što ostavlja prostor nepotizmu i stranačkom zapošljavanju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919870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4293-0112-4E79-B15D-F29D6D95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72AD-9BDE-401C-90A9-FD3B083E5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66092"/>
            <a:ext cx="8946541" cy="5345723"/>
          </a:xfrm>
        </p:spPr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Činjenica je da se u javnim preduzećima u cijeloj BiH ne može zaposliti bez jake “štele” ili stranačke iskaznice, a tu je istinu konačno na papir stavio i ovjekovječio Ured za reviziju institucija u Federaciji BiH </a:t>
            </a: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Državna uprava odavno je postala mjesto za "uhljebljavanje" članova porodica bh. političara, članova političkih stranka koje se nalaze na vlasti...</a:t>
            </a:r>
          </a:p>
          <a:p>
            <a:pPr marL="0" indent="0">
              <a:buNone/>
            </a:pPr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Uprkos svim prijavama i naporima da se ovaj problem neravnopravnosti u zapošljavanju riješi, da li je moguće boriti se protiv ove vrste korupcije u Bosni i </a:t>
            </a:r>
            <a:r>
              <a:rPr lang="bs-Latn-BA" b="1">
                <a:solidFill>
                  <a:schemeClr val="bg1"/>
                </a:solidFill>
              </a:rPr>
              <a:t>Hercegovini???</a:t>
            </a:r>
            <a:endParaRPr lang="bs-Latn-BA" b="1" dirty="0">
              <a:solidFill>
                <a:schemeClr val="bg1"/>
              </a:solidFill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3724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B494-84D5-405D-86F0-D9FEE43E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432353"/>
          </a:xfrm>
        </p:spPr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BDB2-C3F7-4434-A13D-F46B83DB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44394"/>
            <a:ext cx="8946541" cy="4951828"/>
          </a:xfrm>
        </p:spPr>
        <p:txBody>
          <a:bodyPr>
            <a:normAutofit/>
          </a:bodyPr>
          <a:lstStyle/>
          <a:p>
            <a:pPr algn="just"/>
            <a:r>
              <a:rPr lang="bs-Latn-BA" b="1" dirty="0">
                <a:solidFill>
                  <a:schemeClr val="bg1"/>
                </a:solidFill>
              </a:rPr>
              <a:t>Jedna od glavih poslijeratnih tema u bosanskohercegovačkom društvu je nezaposlenost</a:t>
            </a:r>
          </a:p>
          <a:p>
            <a:pPr algn="just"/>
            <a:endParaRPr lang="bs-Latn-BA" b="1" dirty="0">
              <a:solidFill>
                <a:schemeClr val="bg1"/>
              </a:solidFill>
            </a:endParaRPr>
          </a:p>
          <a:p>
            <a:pPr algn="just"/>
            <a:r>
              <a:rPr lang="bs-Latn-BA" b="1" dirty="0">
                <a:solidFill>
                  <a:schemeClr val="bg1"/>
                </a:solidFill>
              </a:rPr>
              <a:t>Ujedno i jedan od najvećih problema u društvu danas</a:t>
            </a:r>
          </a:p>
          <a:p>
            <a:pPr algn="just"/>
            <a:endParaRPr lang="bs-Latn-BA" b="1" dirty="0">
              <a:solidFill>
                <a:schemeClr val="bg1"/>
              </a:solidFill>
            </a:endParaRPr>
          </a:p>
          <a:p>
            <a:pPr algn="just"/>
            <a:r>
              <a:rPr lang="bs-Latn-BA" b="1" dirty="0">
                <a:solidFill>
                  <a:schemeClr val="bg1"/>
                </a:solidFill>
              </a:rPr>
              <a:t>Veliki broj ljudi, posebno mladih, napušta našu zemlju i odlazi u druge zemlje u potrazi za poslom</a:t>
            </a:r>
          </a:p>
        </p:txBody>
      </p:sp>
    </p:spTree>
    <p:extLst>
      <p:ext uri="{BB962C8B-B14F-4D97-AF65-F5344CB8AC3E}">
        <p14:creationId xmlns:p14="http://schemas.microsoft.com/office/powerpoint/2010/main" val="370089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34C8-0F9E-4A79-B330-F51C933A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ISTRAŽIVANJE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FFAD9-3D5B-4521-B49F-F6A01D82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91175"/>
            <a:ext cx="8946541" cy="5570807"/>
          </a:xfrm>
        </p:spPr>
        <p:txBody>
          <a:bodyPr/>
          <a:lstStyle/>
          <a:p>
            <a:r>
              <a:rPr lang="bs-Latn-B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Ljudi na različite načine pokušavaju doći do posla</a:t>
            </a:r>
          </a:p>
          <a:p>
            <a:endParaRPr lang="bs-Latn-B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bs-Latn-B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Svi se više-manje, susrećemo sa neravnopravnostima u zapošljavanju</a:t>
            </a:r>
          </a:p>
          <a:p>
            <a:endParaRPr lang="bs-Latn-B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bs-Latn-B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Jedni do posla dolaze na pošten način, svojim radom i trudom</a:t>
            </a:r>
          </a:p>
          <a:p>
            <a:endParaRPr lang="bs-Latn-B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bs-Latn-B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Drugi do posla dolaze zahvaljujući svojim poznanstvima, porodici ili prijateljima</a:t>
            </a:r>
          </a:p>
          <a:p>
            <a:endParaRPr lang="bs-Latn-B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bs-Latn-B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Svjedoci smo zapošljavanjima – bez konkursa, preko „štele“</a:t>
            </a:r>
          </a:p>
        </p:txBody>
      </p:sp>
    </p:spTree>
    <p:extLst>
      <p:ext uri="{BB962C8B-B14F-4D97-AF65-F5344CB8AC3E}">
        <p14:creationId xmlns:p14="http://schemas.microsoft.com/office/powerpoint/2010/main" val="10163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C0FF-5A12-42DB-990F-87C19C0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56883"/>
          </a:xfrm>
        </p:spPr>
        <p:txBody>
          <a:bodyPr/>
          <a:lstStyle/>
          <a:p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EB388-A7C7-4701-B518-8EF5CA7CA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09600"/>
            <a:ext cx="8946541" cy="5638799"/>
          </a:xfrm>
        </p:spPr>
        <p:txBody>
          <a:bodyPr/>
          <a:lstStyle/>
          <a:p>
            <a:pPr marL="0" indent="0">
              <a:buNone/>
            </a:pPr>
            <a:r>
              <a:rPr lang="bs-Latn-BA" b="1" dirty="0">
                <a:solidFill>
                  <a:schemeClr val="bg1"/>
                </a:solidFill>
              </a:rPr>
              <a:t>Na samom početku početku istraživanja otišla sam na biro za zapošljavanje kako bih im postavila nekoliko pitanja:</a:t>
            </a: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Koliki je broj nezaposlenih lica na nivou općine Bugojno? </a:t>
            </a: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Koliko ljudi se u toku ove godine ili prethodne zaposlilo preko biroa?</a:t>
            </a: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 U toku ove godine, koliki je procenat samozapošljavanja, tj. koliko ljudi se odjavilo sa biroa jer su sebi posao našli sami, a koliki je procenat njihovog (preko biroa) zapošljavanja?</a:t>
            </a: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 Koliko se ljudi na godišnjem nivou prijavi na biro?</a:t>
            </a:r>
          </a:p>
          <a:p>
            <a:endParaRPr lang="bs-Latn-B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A722-1FF5-43E5-BA92-99E66C26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77608"/>
          </a:xfrm>
        </p:spPr>
        <p:txBody>
          <a:bodyPr/>
          <a:lstStyle/>
          <a:p>
            <a:r>
              <a:rPr lang="bs-Latn-BA" sz="2400" dirty="0">
                <a:solidFill>
                  <a:schemeClr val="tx1"/>
                </a:solidFill>
              </a:rPr>
              <a:t>Stopa zaposlenosti  i nezaposlenosti općina u Srednjobosanskom kantonu, stranica Federalnog zavoda za programiranje razvoja</a:t>
            </a:r>
            <a:br>
              <a:rPr lang="bs-Latn-BA" sz="2400" dirty="0"/>
            </a:br>
            <a:endParaRPr lang="bs-Latn-BA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5A3D3-0B47-4E8D-8126-4E216934C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1842868"/>
            <a:ext cx="8784742" cy="5015132"/>
          </a:xfrm>
        </p:spPr>
      </p:pic>
    </p:spTree>
    <p:extLst>
      <p:ext uri="{BB962C8B-B14F-4D97-AF65-F5344CB8AC3E}">
        <p14:creationId xmlns:p14="http://schemas.microsoft.com/office/powerpoint/2010/main" val="130427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D681-F34D-4A04-8849-993C7B0E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Metodološka tehnika – intervju</a:t>
            </a:r>
            <a:br>
              <a:rPr lang="bs-Latn-BA" dirty="0"/>
            </a:br>
            <a:r>
              <a:rPr lang="bs-Latn-BA" sz="3200" dirty="0"/>
              <a:t>Primjer 1 – JU Bolnica Bugojno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188F7E-2715-41CC-90C2-36822FD66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4" y="2052637"/>
            <a:ext cx="8102990" cy="4657651"/>
          </a:xfrm>
        </p:spPr>
      </p:pic>
    </p:spTree>
    <p:extLst>
      <p:ext uri="{BB962C8B-B14F-4D97-AF65-F5344CB8AC3E}">
        <p14:creationId xmlns:p14="http://schemas.microsoft.com/office/powerpoint/2010/main" val="269949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A4E1-0FF8-43C2-A93D-8B5F67C9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46111" y="295422"/>
            <a:ext cx="9404723" cy="157296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B0F61-11E9-452E-9749-E44FB713D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70672"/>
            <a:ext cx="8946541" cy="5277728"/>
          </a:xfrm>
        </p:spPr>
        <p:txBody>
          <a:bodyPr>
            <a:no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U ovom primjeru vidimo da zapošljavanje nije vršeno na osnovu javnog konkursa</a:t>
            </a:r>
          </a:p>
          <a:p>
            <a:endParaRPr lang="bs-Latn-BA" sz="2800" b="1" dirty="0">
              <a:solidFill>
                <a:schemeClr val="bg1"/>
              </a:solidFill>
            </a:endParaRPr>
          </a:p>
          <a:p>
            <a:r>
              <a:rPr lang="bs-Latn-BA" sz="2800" b="1" dirty="0">
                <a:solidFill>
                  <a:schemeClr val="bg1"/>
                </a:solidFill>
              </a:rPr>
              <a:t>Primjer gdje zapošljava svoj svoga, gdje doktori i drugo osoblje vjerovatno „ubacuju“ svoje prijatelje i porodicu na ta radna mjesta</a:t>
            </a:r>
          </a:p>
          <a:p>
            <a:endParaRPr lang="bs-Latn-BA" sz="2800" b="1" dirty="0">
              <a:solidFill>
                <a:schemeClr val="bg1"/>
              </a:solidFill>
            </a:endParaRPr>
          </a:p>
          <a:p>
            <a:r>
              <a:rPr lang="bs-Latn-BA" sz="2800" b="1" dirty="0">
                <a:solidFill>
                  <a:schemeClr val="bg1"/>
                </a:solidFill>
              </a:rPr>
              <a:t>Pitanje je da li će ti ljudi uopće biti kvalifikovani za tu vrstu posla</a:t>
            </a:r>
          </a:p>
        </p:txBody>
      </p:sp>
    </p:spTree>
    <p:extLst>
      <p:ext uri="{BB962C8B-B14F-4D97-AF65-F5344CB8AC3E}">
        <p14:creationId xmlns:p14="http://schemas.microsoft.com/office/powerpoint/2010/main" val="316090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DAFC-DE18-40A5-B60B-87573F3B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Primjer 2 – JU Dom zdravlja Bugojno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B5C8C3-9142-449D-B698-E483CA9B9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0" y="1533378"/>
            <a:ext cx="9009824" cy="4871904"/>
          </a:xfrm>
        </p:spPr>
      </p:pic>
    </p:spTree>
    <p:extLst>
      <p:ext uri="{BB962C8B-B14F-4D97-AF65-F5344CB8AC3E}">
        <p14:creationId xmlns:p14="http://schemas.microsoft.com/office/powerpoint/2010/main" val="65769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1A2A-AD5C-410D-BE70-B4CF4A6C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6883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6447-CB55-495E-ADF5-2ECF8B09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70672"/>
            <a:ext cx="8946541" cy="5277728"/>
          </a:xfrm>
        </p:spPr>
        <p:txBody>
          <a:bodyPr/>
          <a:lstStyle/>
          <a:p>
            <a:pPr marL="0" indent="0">
              <a:buNone/>
            </a:pPr>
            <a:r>
              <a:rPr lang="bs-Latn-BA" sz="2400" b="1" dirty="0">
                <a:solidFill>
                  <a:schemeClr val="bg1"/>
                </a:solidFill>
              </a:rPr>
              <a:t>U ovom slučaju, nameču se nam se neka pitanja:</a:t>
            </a:r>
          </a:p>
          <a:p>
            <a:endParaRPr lang="bs-Latn-BA" sz="2400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Znači li to da danas posao dobivaju ljudi koji su se opredijelili za odgovarajuću političku stranku?</a:t>
            </a: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 Da  više nije bitno da li si završio fakultet, da li si kvalifikovan za tu vrstu posla?</a:t>
            </a:r>
          </a:p>
          <a:p>
            <a:pPr marL="0" indent="0">
              <a:buNone/>
            </a:pPr>
            <a:endParaRPr lang="bs-Latn-BA" b="1" dirty="0">
              <a:solidFill>
                <a:schemeClr val="bg1"/>
              </a:solidFill>
            </a:endParaRPr>
          </a:p>
          <a:p>
            <a:r>
              <a:rPr lang="bs-Latn-BA" b="1" dirty="0">
                <a:solidFill>
                  <a:schemeClr val="bg1"/>
                </a:solidFill>
              </a:rPr>
              <a:t> Znači li to da se danas posao dobiva samo  na osnovu poznanstva, odnosno porodice i prijatelja na vlasti?</a:t>
            </a:r>
          </a:p>
          <a:p>
            <a:endParaRPr lang="bs-Latn-B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22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635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                              Neravnopravnost kod zapošljavanja </vt:lpstr>
      <vt:lpstr>UVOD</vt:lpstr>
      <vt:lpstr>ISTRAŽIVANJE</vt:lpstr>
      <vt:lpstr>PowerPoint Presentation</vt:lpstr>
      <vt:lpstr>Stopa zaposlenosti  i nezaposlenosti općina u Srednjobosanskom kantonu, stranica Federalnog zavoda za programiranje razvoja </vt:lpstr>
      <vt:lpstr>Metodološka tehnika – intervju Primjer 1 – JU Bolnica Bugojno</vt:lpstr>
      <vt:lpstr>PowerPoint Presentation</vt:lpstr>
      <vt:lpstr>Primjer 2 – JU Dom zdravlja Bugojno</vt:lpstr>
      <vt:lpstr>PowerPoint Presentation</vt:lpstr>
      <vt:lpstr>Primjer 3 – Trgovina na malo</vt:lpstr>
      <vt:lpstr>PowerPoint Presentation</vt:lpstr>
      <vt:lpstr>KORUPCIJA U ZAPOŠLJAVANJU</vt:lpstr>
      <vt:lpstr>PowerPoint Presentation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Amila</dc:creator>
  <cp:lastModifiedBy>Amila</cp:lastModifiedBy>
  <cp:revision>22</cp:revision>
  <dcterms:created xsi:type="dcterms:W3CDTF">2018-12-01T13:47:19Z</dcterms:created>
  <dcterms:modified xsi:type="dcterms:W3CDTF">2018-12-03T14:17:23Z</dcterms:modified>
</cp:coreProperties>
</file>