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6" r:id="rId16"/>
    <p:sldId id="285" r:id="rId17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06" autoAdjust="0"/>
  </p:normalViewPr>
  <p:slideViewPr>
    <p:cSldViewPr showGuides="1">
      <p:cViewPr varScale="1">
        <p:scale>
          <a:sx n="51" d="100"/>
          <a:sy n="51" d="100"/>
        </p:scale>
        <p:origin x="-1440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E8BA39-983B-4CEA-A648-480DC993155E}" type="datetime1">
              <a:rPr lang="hr-HR" smtClean="0"/>
              <a:pPr rtl="0"/>
              <a:t>18.12.2018.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hr-HR" smtClean="0"/>
              <a:pPr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BCA59D-A80F-4FBB-AAE5-FE81D0C5E8C3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7618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smtClean="0"/>
              <a:pPr rtl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819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hr-HR" noProof="0" smtClean="0"/>
              <a:pPr rtl="0"/>
              <a:t>3</a:t>
            </a:fld>
            <a:endParaRPr lang="hr-HR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 smtClean="0"/>
              <a:t>Click to edit Master subtitle style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1221A8-7BBC-4BAD-9D35-96E60313ECD6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0EBB6A-0F42-47A2-9ABC-E3AD6FC6254F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E0248-13F7-490F-A339-1E9AF2B4FC2B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4205AD-8A50-41EB-BB1D-B14FFE03C0F9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0A2B64-76FB-4949-B195-87869682495F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C4754E-F5D4-423B-B449-DA6FCCA8BB75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FC01FE-E515-4409-8C7D-9FD86A2DC3C3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AFA191-DB9B-4D1F-B335-A6440713566C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F6E33-AAE0-4E4F-A323-FD4C78B54775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  <a:p>
            <a:pPr lvl="1" rtl="0"/>
            <a:r>
              <a:rPr lang="en-US" noProof="0" smtClean="0"/>
              <a:t>Second level</a:t>
            </a:r>
          </a:p>
          <a:p>
            <a:pPr lvl="2" rtl="0"/>
            <a:r>
              <a:rPr lang="en-US" noProof="0" smtClean="0"/>
              <a:t>Third level</a:t>
            </a:r>
          </a:p>
          <a:p>
            <a:pPr lvl="3" rtl="0"/>
            <a:r>
              <a:rPr lang="en-US" noProof="0" smtClean="0"/>
              <a:t>Fourth level</a:t>
            </a:r>
          </a:p>
          <a:p>
            <a:pPr lvl="4" rtl="0"/>
            <a:r>
              <a:rPr lang="en-US" noProof="0" smtClean="0"/>
              <a:t>Fifth level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CAC5C3-646F-4B09-8221-FFCA5FF0DE49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en-US" noProof="0" smtClean="0"/>
              <a:t>Click to edit Master title style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 smtClean="0"/>
              <a:t>Click icon to add picture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 smtClean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 smtClean="0"/>
              <a:t>Kliknite da biste uredili stilove teksta matrice</a:t>
            </a:r>
          </a:p>
          <a:p>
            <a:pPr lvl="1" rtl="0"/>
            <a:r>
              <a:rPr lang="hr-HR" noProof="0" dirty="0" smtClean="0"/>
              <a:t>Druga razina</a:t>
            </a:r>
          </a:p>
          <a:p>
            <a:pPr lvl="2" rtl="0"/>
            <a:r>
              <a:rPr lang="hr-HR" noProof="0" dirty="0" smtClean="0"/>
              <a:t>Treća razina</a:t>
            </a:r>
          </a:p>
          <a:p>
            <a:pPr lvl="3" rtl="0"/>
            <a:r>
              <a:rPr lang="hr-HR" noProof="0" dirty="0" smtClean="0"/>
              <a:t>Četvrta razina</a:t>
            </a:r>
          </a:p>
          <a:p>
            <a:pPr lvl="4" rtl="0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hr-HR" noProof="0" dirty="0" smtClean="0"/>
              <a:t>Dodajte podnožje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76C03F-79E4-4DCE-94CD-630E68B2E5A9}" type="datetime1">
              <a:rPr lang="hr-HR" noProof="0" smtClean="0"/>
              <a:pPr rtl="0"/>
              <a:t>18.12.2018.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hr-HR" noProof="0" smtClean="0"/>
              <a:pPr rtl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22248" y="0"/>
            <a:ext cx="8572560" cy="2514601"/>
          </a:xfrm>
        </p:spPr>
        <p:txBody>
          <a:bodyPr rtlCol="0">
            <a:normAutofit/>
          </a:bodyPr>
          <a:lstStyle/>
          <a:p>
            <a:pPr rtl="0"/>
            <a:r>
              <a:rPr lang="hr-HR" sz="3200" dirty="0" smtClean="0"/>
              <a:t>PLASTIČNA HIRURGIJA U BOSNI I HERCEGOVINI</a:t>
            </a:r>
            <a:endParaRPr lang="hr-HR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9672670" cy="2882920"/>
          </a:xfrm>
        </p:spPr>
        <p:txBody>
          <a:bodyPr rtlCol="0">
            <a:normAutofit/>
          </a:bodyPr>
          <a:lstStyle/>
          <a:p>
            <a:pPr rtl="0"/>
            <a:r>
              <a:rPr lang="hr-HR" b="1" dirty="0" smtClean="0"/>
              <a:t>Profesor: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/>
              <a:t>Prof.dr. Fahira Fejzić – Čengić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rtl="0"/>
            <a:r>
              <a:rPr lang="hr-HR" b="1" dirty="0" smtClean="0"/>
              <a:t>Predmetni saradnik: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i="1" dirty="0" smtClean="0"/>
              <a:t>Doc.dr Mustafa Sefo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 rtl="0"/>
            <a:r>
              <a:rPr lang="hr-HR" dirty="0" smtClean="0"/>
              <a:t> </a:t>
            </a:r>
            <a:r>
              <a:rPr lang="hr-HR" dirty="0" smtClean="0"/>
              <a:t>                                            </a:t>
            </a:r>
            <a:r>
              <a:rPr lang="hr-HR" b="1" dirty="0" smtClean="0"/>
              <a:t>Student: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                 </a:t>
            </a:r>
            <a:r>
              <a:rPr lang="hr-HR" i="1" dirty="0" smtClean="0"/>
              <a:t>Amina Valjevac, 890/II-K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xmlns="" val="149325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96" y="857232"/>
            <a:ext cx="6886588" cy="10668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KOJI SU NEDOSTACI PLASTIČNE HIRURGIJE, AKO IH IMA?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24" y="2928934"/>
            <a:ext cx="5357850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Mane plastične hirurgije su troškovi.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>Plastična hirurgija je skupa, a često nije pokrivena zdravstvenim osiguranjem.</a:t>
            </a:r>
            <a:endParaRPr lang="hr-HR" sz="2400" dirty="0"/>
          </a:p>
        </p:txBody>
      </p:sp>
      <p:pic>
        <p:nvPicPr>
          <p:cNvPr id="10242" name="Picture 2" descr="C:\Users\Asus\Desktop\facelift_117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288" y="1"/>
            <a:ext cx="595153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14" y="428604"/>
            <a:ext cx="9501254" cy="10668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KOLIKO SU ČESTE KOMPLIKACIJE TOKOM I NAKON ESTETSKOG ZAHVATA?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280" y="2143116"/>
            <a:ext cx="5357850" cy="4071966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Kao i kod svake hirurške procedure mogući su i rizici.</a:t>
            </a:r>
          </a:p>
          <a:p>
            <a:r>
              <a:rPr lang="hr-HR" sz="2400" dirty="0" smtClean="0"/>
              <a:t>Rješavanje komplikacija je težak posao za hirurga.</a:t>
            </a:r>
          </a:p>
          <a:p>
            <a:r>
              <a:rPr lang="hr-HR" sz="2400" dirty="0" smtClean="0"/>
              <a:t>Procenat nezadovoljnih pacijenata je sveden na minimum.</a:t>
            </a:r>
          </a:p>
          <a:p>
            <a:r>
              <a:rPr lang="hr-HR" sz="2400" dirty="0" smtClean="0"/>
              <a:t>Konačan rezultat zavisi i od individualnih reakcija organizma.</a:t>
            </a:r>
          </a:p>
          <a:p>
            <a:r>
              <a:rPr lang="hr-HR" sz="2400" dirty="0" smtClean="0"/>
              <a:t>Uspješnost se ogleda u pronalaženju rješenja u liječenju nastalih komplikacija.</a:t>
            </a:r>
            <a:endParaRPr lang="hr-HR" sz="2400" dirty="0"/>
          </a:p>
        </p:txBody>
      </p:sp>
      <p:pic>
        <p:nvPicPr>
          <p:cNvPr id="11266" name="Picture 2" descr="C:\Users\Asus\Desktop\9d8b179f7983cc2157bb8c2dc6216487--donatella-versace-celebrity-caricat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7548"/>
            <a:ext cx="4379900" cy="42204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760276">
            <a:off x="6589157" y="806366"/>
            <a:ext cx="5029200" cy="928694"/>
          </a:xfrm>
        </p:spPr>
        <p:txBody>
          <a:bodyPr>
            <a:normAutofit/>
          </a:bodyPr>
          <a:lstStyle/>
          <a:p>
            <a:r>
              <a:rPr lang="hr-HR" sz="6600" dirty="0" smtClean="0"/>
              <a:t>CIJENE?</a:t>
            </a:r>
            <a:endParaRPr lang="hr-H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074" y="928670"/>
            <a:ext cx="7315217" cy="4929222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 smtClean="0"/>
              <a:t>Grudi 4.500 – </a:t>
            </a:r>
            <a:r>
              <a:rPr lang="hr-HR" sz="2600" dirty="0" smtClean="0"/>
              <a:t>6.000</a:t>
            </a:r>
          </a:p>
          <a:p>
            <a:endParaRPr lang="hr-HR" sz="2600" dirty="0" smtClean="0"/>
          </a:p>
          <a:p>
            <a:r>
              <a:rPr lang="hr-HR" sz="2600" dirty="0" smtClean="0"/>
              <a:t>Korekcija nosa 2.500 - </a:t>
            </a:r>
            <a:r>
              <a:rPr lang="hr-HR" sz="2600" dirty="0" smtClean="0"/>
              <a:t>3.000</a:t>
            </a:r>
          </a:p>
          <a:p>
            <a:endParaRPr lang="hr-HR" sz="2600" dirty="0" smtClean="0"/>
          </a:p>
          <a:p>
            <a:r>
              <a:rPr lang="hr-HR" sz="2600" dirty="0" smtClean="0"/>
              <a:t>Korekcija ušiju 1.800 – </a:t>
            </a:r>
            <a:r>
              <a:rPr lang="hr-HR" sz="2600" dirty="0" smtClean="0"/>
              <a:t>2.000</a:t>
            </a:r>
          </a:p>
          <a:p>
            <a:endParaRPr lang="hr-HR" sz="2600" dirty="0" smtClean="0"/>
          </a:p>
          <a:p>
            <a:r>
              <a:rPr lang="hr-HR" sz="2600" dirty="0" smtClean="0"/>
              <a:t>Liposukcija 2.000 – 4.000</a:t>
            </a:r>
          </a:p>
          <a:p>
            <a:r>
              <a:rPr lang="hr-HR" sz="2600" dirty="0" smtClean="0"/>
              <a:t> </a:t>
            </a:r>
          </a:p>
          <a:p>
            <a:r>
              <a:rPr lang="hr-HR" sz="2600" b="1" i="1" dirty="0" smtClean="0"/>
              <a:t>Face lifting:</a:t>
            </a:r>
            <a:r>
              <a:rPr lang="hr-HR" sz="2600" dirty="0" smtClean="0"/>
              <a:t/>
            </a:r>
            <a:br>
              <a:rPr lang="hr-HR" sz="2600" dirty="0" smtClean="0"/>
            </a:br>
            <a:endParaRPr lang="hr-HR" sz="2600" dirty="0" smtClean="0"/>
          </a:p>
          <a:p>
            <a:r>
              <a:rPr lang="hr-HR" sz="2600" dirty="0" smtClean="0"/>
              <a:t>Parcijalni 4.000 – </a:t>
            </a:r>
            <a:r>
              <a:rPr lang="hr-HR" sz="2600" dirty="0" smtClean="0"/>
              <a:t>5.000</a:t>
            </a:r>
          </a:p>
          <a:p>
            <a:endParaRPr lang="hr-HR" sz="2600" dirty="0" smtClean="0"/>
          </a:p>
          <a:p>
            <a:r>
              <a:rPr lang="hr-HR" sz="2600" dirty="0" smtClean="0"/>
              <a:t>Totalni 7.000 – 8.000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ZAKLJUČAK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34" y="2285992"/>
            <a:ext cx="5857916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Broj žena koje su uradile neku vrstu estetskog zahvata za 2% se povećao u odnosu na prethodnu godinu.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>Broj muškaraca u 2018-oj godini povećao se za 6%, u odnosu na prethodnu godinu.</a:t>
            </a:r>
            <a:endParaRPr lang="hr-HR" sz="2400" dirty="0"/>
          </a:p>
        </p:txBody>
      </p:sp>
      <p:pic>
        <p:nvPicPr>
          <p:cNvPr id="12290" name="Picture 2" descr="C:\Users\Asus\Desktop\44199518_246772385995929_347582681375600334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1"/>
            <a:ext cx="609441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808000" y="571480"/>
            <a:ext cx="8686801" cy="1066800"/>
          </a:xfrm>
        </p:spPr>
        <p:txBody>
          <a:bodyPr rtlCol="0">
            <a:normAutofit/>
          </a:bodyPr>
          <a:lstStyle/>
          <a:p>
            <a:pPr rtl="0"/>
            <a:r>
              <a:rPr lang="hr-HR" sz="5400" dirty="0" smtClean="0"/>
              <a:t>UVOD</a:t>
            </a:r>
            <a:endParaRPr lang="hr-HR" sz="5400" dirty="0"/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593686" y="1857364"/>
            <a:ext cx="6572296" cy="4529158"/>
          </a:xfrm>
        </p:spPr>
        <p:txBody>
          <a:bodyPr rtlCol="0"/>
          <a:lstStyle/>
          <a:p>
            <a:r>
              <a:rPr lang="hr-HR" sz="2400" dirty="0" smtClean="0"/>
              <a:t>Plastična hirurgija obuhvata hirurške zahvate pri kojima se mijenja fizički izgled </a:t>
            </a:r>
            <a:r>
              <a:rPr lang="hr-HR" sz="2400" dirty="0" smtClean="0"/>
              <a:t>osobe.</a:t>
            </a:r>
            <a:endParaRPr lang="hr-HR" sz="2400" dirty="0" smtClean="0"/>
          </a:p>
          <a:p>
            <a:r>
              <a:rPr lang="hr-HR" sz="2400" dirty="0" smtClean="0"/>
              <a:t>Ovakva </a:t>
            </a:r>
            <a:r>
              <a:rPr lang="hr-HR" sz="2400" dirty="0" smtClean="0"/>
              <a:t>vrsta hirurgije ima rekonstruktivnu ili estetsku svrhu</a:t>
            </a:r>
            <a:r>
              <a:rPr lang="hr-HR" sz="2400" dirty="0" smtClean="0"/>
              <a:t>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b="1" i="1" dirty="0" smtClean="0"/>
              <a:t>Rekonstruktivni hirurški zahvati  </a:t>
            </a:r>
            <a:r>
              <a:rPr lang="hr-HR" sz="2400" dirty="0" smtClean="0"/>
              <a:t>- funkcionalna oštećenja.</a:t>
            </a:r>
          </a:p>
          <a:p>
            <a:r>
              <a:rPr lang="hr-HR" sz="2400" b="1" i="1" dirty="0" smtClean="0"/>
              <a:t>Estetska hirurgija </a:t>
            </a:r>
            <a:r>
              <a:rPr lang="hr-HR" sz="2400" dirty="0" smtClean="0"/>
              <a:t>– poboljšanje izgleda pacijenta.</a:t>
            </a:r>
            <a:endParaRPr lang="hr-HR" sz="2400" dirty="0" smtClean="0"/>
          </a:p>
        </p:txBody>
      </p:sp>
      <p:pic>
        <p:nvPicPr>
          <p:cNvPr id="1026" name="Picture 2" descr="C:\Users\Asus\Desktop\5563221183_9bf0808d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3106" y="1"/>
            <a:ext cx="516571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72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008" y="428604"/>
            <a:ext cx="9744108" cy="1066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KO SE VIŠE PODVRGAVA ESTETSKIM OPERACIJAMA, MUŠKARCI ILI ŽENE?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024" y="3000372"/>
            <a:ext cx="6429420" cy="292895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Prije 20 godina se čekalo i po 3 mjeseca da se pojavi muška osoba na estetsku korekciju, a danas ih je više od 40% od ukupno operisanih</a:t>
            </a:r>
            <a:r>
              <a:rPr lang="hr-HR" sz="2400" dirty="0" smtClean="0"/>
              <a:t>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>U Bosni i Hercegovini – 60:40 u korist žena.</a:t>
            </a:r>
            <a:endParaRPr lang="hr-HR" sz="2400" dirty="0"/>
          </a:p>
        </p:txBody>
      </p:sp>
      <p:pic>
        <p:nvPicPr>
          <p:cNvPr id="3074" name="Picture 2" descr="C:\Users\Asus\Desktop\49d1de12406685c70cf1920034699ca1--caricature-drawing-celebrity-carica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9045"/>
            <a:ext cx="3951272" cy="49189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571480"/>
            <a:ext cx="8686801" cy="1066800"/>
          </a:xfrm>
        </p:spPr>
        <p:txBody>
          <a:bodyPr/>
          <a:lstStyle/>
          <a:p>
            <a:r>
              <a:rPr lang="hr-HR" dirty="0" smtClean="0"/>
              <a:t>POSTOJE LI STAROSNE GRANICE?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314" y="2114528"/>
            <a:ext cx="5957893" cy="474347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Poželjno punoljetstvo.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>Kod maloljetnika pristanak na operativni zahvat potpišu roditelji.</a:t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>Svaki pacijent je jedinstven i zbog toga pitanje vezano za starosnu granicu mora da se rješava u svakom pojedinačnom slučaju </a:t>
            </a:r>
            <a:r>
              <a:rPr lang="hr-HR" sz="2400" dirty="0" smtClean="0"/>
              <a:t>zasebno.</a:t>
            </a:r>
            <a:endParaRPr lang="hr-HR" sz="2400" dirty="0"/>
          </a:p>
        </p:txBody>
      </p:sp>
      <p:pic>
        <p:nvPicPr>
          <p:cNvPr id="4098" name="Picture 2" descr="C:\Users\Asus\Desktop\5563219275_78cb3bf0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0362" y="1"/>
            <a:ext cx="430846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U KOJOJ ŽIVOTNOJ DOBI SE MUŠKARCI I ŽENE NAJČEŠĆE PODVRGAVAJU PLASTIČNIM OPERACIJAMA?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528" y="2357430"/>
            <a:ext cx="6157931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Ključnu ulogu igra estetski zahvat pacijenta.</a:t>
            </a:r>
          </a:p>
          <a:p>
            <a:r>
              <a:rPr lang="hr-HR" sz="2400" dirty="0" smtClean="0"/>
              <a:t>Starije osobe (70+ godina) – liposukcija, zatezanje kože lica i vrata.</a:t>
            </a:r>
          </a:p>
          <a:p>
            <a:r>
              <a:rPr lang="hr-HR" sz="2400" dirty="0" smtClean="0"/>
              <a:t>Osobe srednjih godina (40 – 50 godina) – korekcija položaja grudi (ž), liposukcija i smanjenje grudi (m).</a:t>
            </a:r>
          </a:p>
          <a:p>
            <a:r>
              <a:rPr lang="hr-HR" sz="2400" dirty="0" smtClean="0"/>
              <a:t>Mlađa populacija (do 40 godina) – povećanje grudi, korekcija nosa, ušiju..</a:t>
            </a:r>
            <a:endParaRPr lang="hr-HR" sz="2400" dirty="0"/>
          </a:p>
        </p:txBody>
      </p:sp>
      <p:pic>
        <p:nvPicPr>
          <p:cNvPr id="5122" name="Picture 2" descr="C:\Users\Asus\Desktop\health-beauty-plastic_surgery-body_image-augmentation-lawsuits-insurance-aton1447_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9122"/>
            <a:ext cx="4022710" cy="4468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96" y="571480"/>
            <a:ext cx="7023106" cy="10668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KOJA JE “NAJPOPULARNIJA” ESTETSKA OPERACIJA MEĐU ŽENAMA, A KOJA MEĐU MUŠKARCIMA?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62" y="2857496"/>
            <a:ext cx="5643602" cy="442913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Pacijenti uglavnom žele ispraviti nedostatak koji im smeta.</a:t>
            </a:r>
          </a:p>
          <a:p>
            <a:r>
              <a:rPr lang="hr-HR" sz="2400" dirty="0" smtClean="0"/>
              <a:t>Žene – korekcija veličine i oblika grudi, abdominoplastika, face lifting</a:t>
            </a:r>
          </a:p>
          <a:p>
            <a:r>
              <a:rPr lang="hr-HR" sz="2400" dirty="0" smtClean="0"/>
              <a:t>Muškarci – korekcija nosa, ušiju, transplatacija kose</a:t>
            </a:r>
            <a:endParaRPr lang="hr-HR" sz="2400" dirty="0"/>
          </a:p>
        </p:txBody>
      </p:sp>
      <p:pic>
        <p:nvPicPr>
          <p:cNvPr id="6146" name="Picture 2" descr="C:\Users\Asus\Desktop\52f87db949c690a563eaa1c995b75e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544" y="0"/>
            <a:ext cx="509428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00" y="571480"/>
            <a:ext cx="8686801" cy="1066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DA LI IMA VIŠE DOMAĆIH PACIJENATA, ILI ONIH KOJI SU VAN GRANICA NAŠE DRŽAVE?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032" y="2214554"/>
            <a:ext cx="5500726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Estetska hirurgija nije rezervisana samo za bogate i slavne.</a:t>
            </a:r>
          </a:p>
          <a:p>
            <a:r>
              <a:rPr lang="hr-HR" sz="2400" dirty="0" smtClean="0"/>
              <a:t>Pacijenti u BiH dobiju kvalitetne usluge kao i u Evropi.</a:t>
            </a:r>
          </a:p>
          <a:p>
            <a:r>
              <a:rPr lang="hr-HR" sz="2400" dirty="0" smtClean="0"/>
              <a:t>Cijene su 3% niže nego u Evropi.</a:t>
            </a:r>
          </a:p>
          <a:p>
            <a:r>
              <a:rPr lang="hr-HR" sz="2400" dirty="0" smtClean="0"/>
              <a:t>Sve više pacijenata dolaze iz Hrvatske i Srbije, jer su cijene niže </a:t>
            </a:r>
            <a:br>
              <a:rPr lang="hr-HR" sz="2400" dirty="0" smtClean="0"/>
            </a:br>
            <a:r>
              <a:rPr lang="hr-HR" sz="2400" dirty="0" smtClean="0"/>
              <a:t>za 10 – 15%.</a:t>
            </a:r>
          </a:p>
        </p:txBody>
      </p:sp>
      <p:pic>
        <p:nvPicPr>
          <p:cNvPr id="7170" name="Picture 2" descr="C:\Users\Asus\Desktop\cg4990f06c137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1491"/>
            <a:ext cx="4808528" cy="40665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1000108"/>
            <a:ext cx="7215238" cy="1066800"/>
          </a:xfrm>
        </p:spPr>
        <p:txBody>
          <a:bodyPr>
            <a:noAutofit/>
          </a:bodyPr>
          <a:lstStyle/>
          <a:p>
            <a:r>
              <a:rPr lang="hr-HR" sz="2800" dirty="0" smtClean="0"/>
              <a:t>DA LI SE MUŠKARCI I ŽENE VIŠE PODVRGAVAJU PLASTIČNO REKONSTRUKTIVNIM ILI ESTETSKIM ZAHVATIMA?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3071810"/>
            <a:ext cx="4743448" cy="41910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Više se podvrgavaju estetskim zahvatima.</a:t>
            </a:r>
          </a:p>
          <a:p>
            <a:r>
              <a:rPr lang="hr-HR" sz="2400" dirty="0" smtClean="0"/>
              <a:t>Ako se koriguje deformitet, ožiljak, teška povreda, sve se svodi prvo na funkciju, a onda na estetiku koja je krajnji rezultat.</a:t>
            </a:r>
            <a:endParaRPr lang="hr-HR" sz="2400" dirty="0"/>
          </a:p>
        </p:txBody>
      </p:sp>
      <p:pic>
        <p:nvPicPr>
          <p:cNvPr id="8194" name="Picture 2" descr="C:\Users\Asus\Desktop\taza_de_cafe_dibujo_animado_cosmetico_divertido_del_cirujano-r5b4bda516b374eb98d446c2a7a32f271_kz9am_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2" y="0"/>
            <a:ext cx="573722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314" y="357166"/>
            <a:ext cx="8686801" cy="1066800"/>
          </a:xfrm>
        </p:spPr>
        <p:txBody>
          <a:bodyPr/>
          <a:lstStyle/>
          <a:p>
            <a:r>
              <a:rPr lang="hr-HR" dirty="0" smtClean="0"/>
              <a:t>KOJI SU BENEFITI ESTETSKOG ZAHVATA?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470" y="2285992"/>
            <a:ext cx="5286412" cy="4191000"/>
          </a:xfrm>
        </p:spPr>
        <p:txBody>
          <a:bodyPr/>
          <a:lstStyle/>
          <a:p>
            <a:r>
              <a:rPr lang="hr-HR" sz="2400" dirty="0" smtClean="0"/>
              <a:t>Estetskom hirurgijom se podiže samopouzdanje.</a:t>
            </a:r>
          </a:p>
          <a:p>
            <a:r>
              <a:rPr lang="hr-HR" sz="2400" dirty="0" smtClean="0"/>
              <a:t>Ispravljanjem estetskih nedostataka dolazi do psihičkog izlječenja.</a:t>
            </a:r>
          </a:p>
          <a:p>
            <a:r>
              <a:rPr lang="hr-HR" sz="2400" dirty="0" smtClean="0"/>
              <a:t>Koliko je plastična hirurgija važna u zdravstvenom, toliko je važna u psihičkom smislu, a psihičko zdravlje je pola zdravlja.</a:t>
            </a:r>
          </a:p>
          <a:p>
            <a:pPr>
              <a:buNone/>
            </a:pP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9218" name="Picture 2" descr="C:\Users\Asus\Desktop\Plastic-Surgery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2186"/>
            <a:ext cx="5022842" cy="44758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6 (1)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245_TF02895266" id="{5C52C586-5D4C-4948-8344-DF923F1C9D8D}" vid="{91318D3E-1FC0-4BE3-9A1E-A621C2FDEAB7}"/>
    </a:ext>
  </a:extLst>
</a:theme>
</file>

<file path=ppt/theme/theme2.xml><?xml version="1.0" encoding="utf-8"?>
<a:theme xmlns:a="http://schemas.openxmlformats.org/drawingml/2006/main" name="Tema sustava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220E13-D325-4A9E-AA7A-0D1409275E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TF02895266 (1)</Template>
  <TotalTime>148</TotalTime>
  <Words>466</Words>
  <Application>Microsoft Office PowerPoint</Application>
  <PresentationFormat>Custom</PresentationFormat>
  <Paragraphs>67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TF02895266 (1)</vt:lpstr>
      <vt:lpstr>PLASTIČNA HIRURGIJA U BOSNI I HERCEGOVINI</vt:lpstr>
      <vt:lpstr>UVOD</vt:lpstr>
      <vt:lpstr>KO SE VIŠE PODVRGAVA ESTETSKIM OPERACIJAMA, MUŠKARCI ILI ŽENE?</vt:lpstr>
      <vt:lpstr>POSTOJE LI STAROSNE GRANICE?</vt:lpstr>
      <vt:lpstr>U KOJOJ ŽIVOTNOJ DOBI SE MUŠKARCI I ŽENE NAJČEŠĆE PODVRGAVAJU PLASTIČNIM OPERACIJAMA?</vt:lpstr>
      <vt:lpstr>KOJA JE “NAJPOPULARNIJA” ESTETSKA OPERACIJA MEĐU ŽENAMA, A KOJA MEĐU MUŠKARCIMA?</vt:lpstr>
      <vt:lpstr>DA LI IMA VIŠE DOMAĆIH PACIJENATA, ILI ONIH KOJI SU VAN GRANICA NAŠE DRŽAVE?</vt:lpstr>
      <vt:lpstr>DA LI SE MUŠKARCI I ŽENE VIŠE PODVRGAVAJU PLASTIČNO REKONSTRUKTIVNIM ILI ESTETSKIM ZAHVATIMA?</vt:lpstr>
      <vt:lpstr>KOJI SU BENEFITI ESTETSKOG ZAHVATA?</vt:lpstr>
      <vt:lpstr>KOJI SU NEDOSTACI PLASTIČNE HIRURGIJE, AKO IH IMA?</vt:lpstr>
      <vt:lpstr>KOLIKO SU ČESTE KOMPLIKACIJE TOKOM I NAKON ESTETSKOG ZAHVATA?</vt:lpstr>
      <vt:lpstr>CIJENE?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PLASTIČNA HIRURGIJA U BOSNI I HERCEGOVINI</dc:title>
  <dc:creator>Asus</dc:creator>
  <cp:lastModifiedBy>Asus</cp:lastModifiedBy>
  <cp:revision>1</cp:revision>
  <dcterms:created xsi:type="dcterms:W3CDTF">2018-12-18T19:54:29Z</dcterms:created>
  <dcterms:modified xsi:type="dcterms:W3CDTF">2018-12-18T22:23:21Z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