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7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FA05F87-CC26-4706-97B2-8CD5FB02EBF9}" type="datetimeFigureOut">
              <a:rPr lang="hr-BA" smtClean="0"/>
              <a:t>5.12.2018.</a:t>
            </a:fld>
            <a:endParaRPr lang="hr-B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hr-B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E225031-826E-450C-A274-57652BBFCB56}" type="slidenum">
              <a:rPr lang="hr-BA" smtClean="0"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5F87-CC26-4706-97B2-8CD5FB02EBF9}" type="datetimeFigureOut">
              <a:rPr lang="hr-BA" smtClean="0"/>
              <a:t>5.12.2018.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5031-826E-450C-A274-57652BBFCB56}" type="slidenum">
              <a:rPr lang="hr-BA" smtClean="0"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5F87-CC26-4706-97B2-8CD5FB02EBF9}" type="datetimeFigureOut">
              <a:rPr lang="hr-BA" smtClean="0"/>
              <a:t>5.12.2018.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5031-826E-450C-A274-57652BBFCB56}" type="slidenum">
              <a:rPr lang="hr-BA" smtClean="0"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5F87-CC26-4706-97B2-8CD5FB02EBF9}" type="datetimeFigureOut">
              <a:rPr lang="hr-BA" smtClean="0"/>
              <a:t>5.12.2018.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5031-826E-450C-A274-57652BBFCB56}" type="slidenum">
              <a:rPr lang="hr-BA" smtClean="0"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5F87-CC26-4706-97B2-8CD5FB02EBF9}" type="datetimeFigureOut">
              <a:rPr lang="hr-BA" smtClean="0"/>
              <a:t>5.12.2018.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5031-826E-450C-A274-57652BBFCB56}" type="slidenum">
              <a:rPr lang="hr-BA" smtClean="0"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5F87-CC26-4706-97B2-8CD5FB02EBF9}" type="datetimeFigureOut">
              <a:rPr lang="hr-BA" smtClean="0"/>
              <a:t>5.12.2018.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5031-826E-450C-A274-57652BBFCB56}" type="slidenum">
              <a:rPr lang="hr-BA" smtClean="0"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FA05F87-CC26-4706-97B2-8CD5FB02EBF9}" type="datetimeFigureOut">
              <a:rPr lang="hr-BA" smtClean="0"/>
              <a:t>5.12.2018.</a:t>
            </a:fld>
            <a:endParaRPr lang="hr-B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E225031-826E-450C-A274-57652BBFCB56}" type="slidenum">
              <a:rPr lang="hr-BA" smtClean="0"/>
              <a:t>‹#›</a:t>
            </a:fld>
            <a:endParaRPr lang="hr-B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FA05F87-CC26-4706-97B2-8CD5FB02EBF9}" type="datetimeFigureOut">
              <a:rPr lang="hr-BA" smtClean="0"/>
              <a:t>5.12.2018.</a:t>
            </a:fld>
            <a:endParaRPr lang="hr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hr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E225031-826E-450C-A274-57652BBFCB56}" type="slidenum">
              <a:rPr lang="hr-BA" smtClean="0"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5F87-CC26-4706-97B2-8CD5FB02EBF9}" type="datetimeFigureOut">
              <a:rPr lang="hr-BA" smtClean="0"/>
              <a:t>5.12.2018.</a:t>
            </a:fld>
            <a:endParaRPr lang="hr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5031-826E-450C-A274-57652BBFCB56}" type="slidenum">
              <a:rPr lang="hr-BA" smtClean="0"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5F87-CC26-4706-97B2-8CD5FB02EBF9}" type="datetimeFigureOut">
              <a:rPr lang="hr-BA" smtClean="0"/>
              <a:t>5.12.2018.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5031-826E-450C-A274-57652BBFCB56}" type="slidenum">
              <a:rPr lang="hr-BA" smtClean="0"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5F87-CC26-4706-97B2-8CD5FB02EBF9}" type="datetimeFigureOut">
              <a:rPr lang="hr-BA" smtClean="0"/>
              <a:t>5.12.2018.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5031-826E-450C-A274-57652BBFCB56}" type="slidenum">
              <a:rPr lang="hr-BA" smtClean="0"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FA05F87-CC26-4706-97B2-8CD5FB02EBF9}" type="datetimeFigureOut">
              <a:rPr lang="hr-BA" smtClean="0"/>
              <a:t>5.12.2018.</a:t>
            </a:fld>
            <a:endParaRPr lang="hr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hr-B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E225031-826E-450C-A274-57652BBFCB56}" type="slidenum">
              <a:rPr lang="hr-BA" smtClean="0"/>
              <a:t>‹#›</a:t>
            </a:fld>
            <a:endParaRPr lang="hr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988840"/>
            <a:ext cx="8352928" cy="1634185"/>
          </a:xfrm>
        </p:spPr>
        <p:txBody>
          <a:bodyPr>
            <a:noAutofit/>
          </a:bodyPr>
          <a:lstStyle/>
          <a:p>
            <a:pPr algn="ctr"/>
            <a:r>
              <a:rPr lang="hr-BA" sz="3600" dirty="0"/>
              <a:t>Zakonska regulacija i primjena u plasmanu domaćih proizvoda u supermarketima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35696" y="123510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BA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ISTRAŽIVAČKO NOVINARSTVO -</a:t>
            </a:r>
            <a:endParaRPr lang="hr-BA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5013175"/>
            <a:ext cx="334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Predmetni profesor:</a:t>
            </a:r>
          </a:p>
          <a:p>
            <a:r>
              <a:rPr lang="hr-B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Fahira Fejzić - Čengić</a:t>
            </a:r>
            <a:endParaRPr lang="hr-B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3988" y="502486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B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Student:</a:t>
            </a:r>
            <a:br>
              <a:rPr lang="hr-B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B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Antonela Opačak, 900/II-K</a:t>
            </a:r>
            <a:endParaRPr lang="hr-B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73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29" y="1340768"/>
            <a:ext cx="8937371" cy="496855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956737"/>
            <a:ext cx="3484612" cy="247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5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976664"/>
          </a:xfrm>
        </p:spPr>
        <p:txBody>
          <a:bodyPr>
            <a:normAutofit fontScale="90000"/>
          </a:bodyPr>
          <a:lstStyle/>
          <a:p>
            <a:r>
              <a:rPr lang="vi-VN" sz="2700" b="1" i="1" dirty="0">
                <a:solidFill>
                  <a:srgbClr val="FFC000"/>
                </a:solidFill>
              </a:rPr>
              <a:t>IZ ČLANAKA</a:t>
            </a:r>
            <a:r>
              <a:rPr lang="vi-VN" sz="2700" b="1" i="1" dirty="0" smtClean="0">
                <a:solidFill>
                  <a:srgbClr val="FFC000"/>
                </a:solidFill>
              </a:rPr>
              <a:t>:</a:t>
            </a:r>
            <a:r>
              <a:rPr lang="hr-BA" sz="2700" dirty="0" smtClean="0"/>
              <a:t/>
            </a:r>
            <a:br>
              <a:rPr lang="hr-BA" sz="2700" dirty="0" smtClean="0"/>
            </a:br>
            <a:r>
              <a:rPr lang="hr-BA" sz="2700" dirty="0"/>
              <a:t/>
            </a:r>
            <a:br>
              <a:rPr lang="hr-BA" sz="2700" dirty="0"/>
            </a:br>
            <a:r>
              <a:rPr lang="vi-VN" sz="2700" dirty="0" smtClean="0"/>
              <a:t>„</a:t>
            </a:r>
            <a:r>
              <a:rPr lang="vi-VN" sz="2700" dirty="0"/>
              <a:t>U EU građani su veoma svjesni važnosti kupovine onih proizvoda koji se proizvode u njihovoj zemlji. Također, domaće gospodarstvo tamo ima potpunu zaštitu, kako institucionalnu tako i političku. U Norveškoj, primjerice, kada je vrijeme sazrijevanja određenog voća, to voće se u tom vremenskom razdoblju u zemlju uopće ne uvozi.“ </a:t>
            </a:r>
            <a:r>
              <a:rPr lang="hr-BA" sz="2700" dirty="0" smtClean="0"/>
              <a:t>(</a:t>
            </a:r>
            <a:r>
              <a:rPr lang="vi-VN" sz="2700" dirty="0" smtClean="0"/>
              <a:t>2015.</a:t>
            </a:r>
            <a:r>
              <a:rPr lang="hr-BA" sz="2700" dirty="0" smtClean="0"/>
              <a:t>)</a:t>
            </a:r>
            <a:r>
              <a:rPr lang="vi-VN" sz="2700" dirty="0"/>
              <a:t/>
            </a:r>
            <a:br>
              <a:rPr lang="vi-VN" sz="2700" dirty="0"/>
            </a:br>
            <a:r>
              <a:rPr lang="hr-BA" sz="2700" dirty="0" smtClean="0"/>
              <a:t/>
            </a:r>
            <a:br>
              <a:rPr lang="hr-BA" sz="2700" dirty="0" smtClean="0"/>
            </a:br>
            <a:r>
              <a:rPr lang="vi-VN" sz="2700" dirty="0" smtClean="0"/>
              <a:t>„</a:t>
            </a:r>
            <a:r>
              <a:rPr lang="vi-VN" sz="2700" dirty="0"/>
              <a:t>Holandija godišnje izveze poljoprivrednih proizvoda za 76 milijardi eura, u prosjeku. Holandija raspolaže samo sa 4,15 miliona hektara poljoprivrednog zemljišta, četvrtina je ispod nivoa mora, a 42 odsto čine pašnjaci. Iako ima samo 60 sunčanih dana godišnje, njena poljoprivreda je vodeća u svijetu po intenzivnoj proizvodnji i visokoj produktivnosti.“</a:t>
            </a:r>
            <a:r>
              <a:rPr lang="vi-VN" dirty="0"/>
              <a:t/>
            </a:r>
            <a:br>
              <a:rPr lang="vi-VN" dirty="0"/>
            </a:br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321406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670376"/>
          </a:xfrm>
        </p:spPr>
        <p:txBody>
          <a:bodyPr>
            <a:noAutofit/>
          </a:bodyPr>
          <a:lstStyle/>
          <a:p>
            <a:r>
              <a:rPr lang="hr-BA" sz="2000" dirty="0" smtClean="0"/>
              <a:t>„</a:t>
            </a:r>
            <a:r>
              <a:rPr lang="vi-VN" sz="2000" dirty="0" smtClean="0"/>
              <a:t>Klasov </a:t>
            </a:r>
            <a:r>
              <a:rPr lang="vi-VN" sz="2000" b="1" i="1" dirty="0"/>
              <a:t>Bosansk</a:t>
            </a:r>
            <a:r>
              <a:rPr lang="vi-VN" sz="2000" i="1" dirty="0"/>
              <a:t>i</a:t>
            </a:r>
            <a:r>
              <a:rPr lang="vi-VN" sz="2000" dirty="0"/>
              <a:t> lokum se proizvodi od brašna, koje je samljeveno u </a:t>
            </a:r>
            <a:r>
              <a:rPr lang="vi-VN" sz="2000" b="1" i="1" dirty="0"/>
              <a:t>domaćem</a:t>
            </a:r>
            <a:r>
              <a:rPr lang="vi-VN" sz="2000" dirty="0"/>
              <a:t> mlinu. U mlinovima rade </a:t>
            </a:r>
            <a:r>
              <a:rPr lang="vi-VN" sz="2000" b="1" i="1" dirty="0"/>
              <a:t>radnici</a:t>
            </a:r>
            <a:r>
              <a:rPr lang="vi-VN" sz="2000" dirty="0"/>
              <a:t> kojima se plaćaju obaveze na plaće. Radnici svoje </a:t>
            </a:r>
            <a:r>
              <a:rPr lang="vi-VN" sz="2000" b="1" i="1" dirty="0"/>
              <a:t>plaće troše u BiH </a:t>
            </a:r>
            <a:r>
              <a:rPr lang="vi-VN" sz="2000" dirty="0"/>
              <a:t>i tako ponovo pokreću proces. No vratimo se Bosanskom lokumu, koji se dalje proizvodi na mašinama koje pokreće </a:t>
            </a:r>
            <a:r>
              <a:rPr lang="vi-VN" sz="2000" b="1" i="1" dirty="0"/>
              <a:t>bosanskohercegovačka struja</a:t>
            </a:r>
            <a:r>
              <a:rPr lang="vi-VN" sz="2000" dirty="0"/>
              <a:t>, koja se opet dobija iz uglja iskopanog u našim rudnicima. I, u rudnicima rudari dobijaju plaću, koju također troše kupujući domaće proizvode...</a:t>
            </a:r>
            <a:br>
              <a:rPr lang="vi-VN" sz="2000" dirty="0"/>
            </a:br>
            <a:r>
              <a:rPr lang="vi-VN" sz="2000" dirty="0"/>
              <a:t/>
            </a:r>
            <a:br>
              <a:rPr lang="vi-VN" sz="2000" dirty="0"/>
            </a:br>
            <a:r>
              <a:rPr lang="vi-VN" sz="2000" dirty="0"/>
              <a:t>U Bosanski lokum se dodaju puter, orasi, šećer, a onda se pakuje u ambalažu koju nam isporučuju </a:t>
            </a:r>
            <a:r>
              <a:rPr lang="vi-VN" sz="2000" b="1" i="1" dirty="0"/>
              <a:t>domaći dobavljači</a:t>
            </a:r>
            <a:r>
              <a:rPr lang="vi-VN" sz="2000" dirty="0"/>
              <a:t>. I tamo rade ljudi i zarađuju plaće, na koje se plaćaju porezi. Ambalaža se isporučuje u dizajnu koji su kreirali </a:t>
            </a:r>
            <a:r>
              <a:rPr lang="vi-VN" sz="2000" b="1" i="1" dirty="0"/>
              <a:t>domaći dizajneri</a:t>
            </a:r>
            <a:r>
              <a:rPr lang="vi-VN" sz="2000" dirty="0"/>
              <a:t>. Sve skupa promovirano je u </a:t>
            </a:r>
            <a:r>
              <a:rPr lang="vi-VN" sz="2000" b="1" i="1" dirty="0"/>
              <a:t>domaćim medijima</a:t>
            </a:r>
            <a:r>
              <a:rPr lang="vi-VN" sz="2000" dirty="0"/>
              <a:t>, na osnovu komunikacijskog koncepta koji su smislili domaći stručnjaci itd. Dakle, svi mi pokrećemo na taj način lanac.</a:t>
            </a:r>
            <a:br>
              <a:rPr lang="vi-VN" sz="2000" dirty="0"/>
            </a:br>
            <a:r>
              <a:rPr lang="vi-VN" sz="2000" dirty="0"/>
              <a:t/>
            </a:r>
            <a:br>
              <a:rPr lang="vi-VN" sz="2000" dirty="0"/>
            </a:br>
            <a:r>
              <a:rPr lang="vi-VN" sz="2000" dirty="0"/>
              <a:t>Ovo je naš </a:t>
            </a:r>
            <a:r>
              <a:rPr lang="vi-VN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lanac života</a:t>
            </a:r>
            <a:r>
              <a:rPr lang="vi-VN" sz="2000" dirty="0"/>
              <a:t> i upravo takav omogućava stabilnost i razvoj svih onih koji su u njemu od njive do police, te daje prostor proizvođačima da unaprijede konkurentnost vlastitih brandova, čuvaju postojeća radna mjesta, šire kapacitete i zapošljavaju nove radnice i radnike</a:t>
            </a:r>
            <a:r>
              <a:rPr lang="vi-VN" sz="2000" dirty="0" smtClean="0"/>
              <a:t>.</a:t>
            </a:r>
            <a:r>
              <a:rPr lang="hr-BA" sz="2000" dirty="0" smtClean="0"/>
              <a:t>”</a:t>
            </a:r>
            <a:r>
              <a:rPr lang="vi-VN" sz="2000" dirty="0" smtClean="0"/>
              <a:t> </a:t>
            </a:r>
            <a:r>
              <a:rPr lang="hr-BA" sz="2000" dirty="0" smtClean="0"/>
              <a:t>(Rusmir Hrvić)</a:t>
            </a:r>
            <a:endParaRPr lang="hr-BA" sz="2000" dirty="0"/>
          </a:p>
        </p:txBody>
      </p:sp>
    </p:spTree>
    <p:extLst>
      <p:ext uri="{BB962C8B-B14F-4D97-AF65-F5344CB8AC3E}">
        <p14:creationId xmlns:p14="http://schemas.microsoft.com/office/powerpoint/2010/main" val="214884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2304256"/>
          </a:xfrm>
        </p:spPr>
        <p:txBody>
          <a:bodyPr>
            <a:normAutofit fontScale="90000"/>
          </a:bodyPr>
          <a:lstStyle/>
          <a:p>
            <a:r>
              <a:rPr lang="hr-BA" sz="2800" dirty="0"/>
              <a:t>Najviše se prodaje BREND, a ne proizvod. Uzrok tome je DOBRA MARKETINŠKA KOMUNIKACIJA jer se proizvod na kvalitetan način brendira na tržištu</a:t>
            </a:r>
            <a:r>
              <a:rPr lang="hr-BA" sz="2800" dirty="0" smtClean="0"/>
              <a:t>.</a:t>
            </a:r>
            <a:br>
              <a:rPr lang="hr-BA" sz="2800" dirty="0" smtClean="0"/>
            </a:br>
            <a:r>
              <a:rPr lang="hr-BA" sz="2800" dirty="0"/>
              <a:t/>
            </a:r>
            <a:br>
              <a:rPr lang="hr-BA" sz="2800" dirty="0"/>
            </a:br>
            <a:r>
              <a:rPr lang="hr-BA" sz="2800" dirty="0" smtClean="0"/>
              <a:t/>
            </a:r>
            <a:br>
              <a:rPr lang="hr-BA" sz="2800" dirty="0" smtClean="0"/>
            </a:br>
            <a:r>
              <a:rPr lang="hr-BA" sz="2800" dirty="0"/>
              <a:t/>
            </a:r>
            <a:br>
              <a:rPr lang="hr-BA" sz="2800" dirty="0"/>
            </a:br>
            <a:r>
              <a:rPr lang="hr-BA" sz="2800" dirty="0" smtClean="0"/>
              <a:t/>
            </a:r>
            <a:br>
              <a:rPr lang="hr-BA" sz="2800" dirty="0" smtClean="0"/>
            </a:br>
            <a:r>
              <a:rPr lang="hr-BA" sz="2800" dirty="0"/>
              <a:t/>
            </a:r>
            <a:br>
              <a:rPr lang="hr-BA" sz="2800" dirty="0"/>
            </a:br>
            <a:r>
              <a:rPr lang="hr-BA" sz="2800" dirty="0" smtClean="0"/>
              <a:t/>
            </a:r>
            <a:br>
              <a:rPr lang="hr-BA" sz="2800" dirty="0" smtClean="0"/>
            </a:br>
            <a:r>
              <a:rPr lang="hr-BA" sz="2800" dirty="0"/>
              <a:t/>
            </a:r>
            <a:br>
              <a:rPr lang="hr-BA" sz="2800" dirty="0"/>
            </a:br>
            <a:r>
              <a:rPr lang="hr-BA" sz="2800" dirty="0" smtClean="0"/>
              <a:t/>
            </a:r>
            <a:br>
              <a:rPr lang="hr-BA" sz="2800" dirty="0" smtClean="0"/>
            </a:br>
            <a:endParaRPr lang="hr-BA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3773" y="2060848"/>
            <a:ext cx="5616624" cy="2928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1" y="2358699"/>
            <a:ext cx="4932039" cy="2774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581128"/>
            <a:ext cx="2425452" cy="242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1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382344"/>
          </a:xfrm>
        </p:spPr>
        <p:txBody>
          <a:bodyPr>
            <a:normAutofit/>
          </a:bodyPr>
          <a:lstStyle/>
          <a:p>
            <a:r>
              <a:rPr lang="hr-BA" sz="3600" b="1" i="1" dirty="0" smtClean="0">
                <a:solidFill>
                  <a:srgbClr val="FFC000"/>
                </a:solidFill>
              </a:rPr>
              <a:t>Šta nedostaje našem tržištu/proizvođačima/</a:t>
            </a:r>
            <a:br>
              <a:rPr lang="hr-BA" sz="3600" b="1" i="1" dirty="0" smtClean="0">
                <a:solidFill>
                  <a:srgbClr val="FFC000"/>
                </a:solidFill>
              </a:rPr>
            </a:br>
            <a:r>
              <a:rPr lang="hr-BA" sz="3600" b="1" i="1" dirty="0" smtClean="0">
                <a:solidFill>
                  <a:srgbClr val="FFC000"/>
                </a:solidFill>
              </a:rPr>
              <a:t>trgovcima?</a:t>
            </a:r>
            <a:br>
              <a:rPr lang="hr-BA" sz="3600" b="1" i="1" dirty="0" smtClean="0">
                <a:solidFill>
                  <a:srgbClr val="FFC000"/>
                </a:solidFill>
              </a:rPr>
            </a:br>
            <a:r>
              <a:rPr lang="hr-BA" sz="3600" b="1" i="1" dirty="0" smtClean="0">
                <a:solidFill>
                  <a:srgbClr val="FFC000"/>
                </a:solidFill>
              </a:rPr>
              <a:t/>
            </a:r>
            <a:br>
              <a:rPr lang="hr-BA" sz="3600" b="1" i="1" dirty="0" smtClean="0">
                <a:solidFill>
                  <a:srgbClr val="FFC000"/>
                </a:solidFill>
              </a:rPr>
            </a:br>
            <a:r>
              <a:rPr lang="hr-BA" sz="2400" dirty="0" smtClean="0">
                <a:solidFill>
                  <a:schemeClr val="tx1"/>
                </a:solidFill>
              </a:rPr>
              <a:t>-povećanje podsticaja za izvoz</a:t>
            </a:r>
            <a:br>
              <a:rPr lang="hr-BA" sz="2400" dirty="0" smtClean="0">
                <a:solidFill>
                  <a:schemeClr val="tx1"/>
                </a:solidFill>
              </a:rPr>
            </a:br>
            <a:r>
              <a:rPr lang="hr-BA" sz="2400" dirty="0" smtClean="0">
                <a:solidFill>
                  <a:schemeClr val="tx1"/>
                </a:solidFill>
              </a:rPr>
              <a:t>-na graničnim prijelazima povećati kontrolu uvoznih proizvoda</a:t>
            </a:r>
            <a:br>
              <a:rPr lang="hr-BA" sz="2400" dirty="0" smtClean="0">
                <a:solidFill>
                  <a:schemeClr val="tx1"/>
                </a:solidFill>
              </a:rPr>
            </a:br>
            <a:r>
              <a:rPr lang="hr-BA" sz="2400" dirty="0" smtClean="0">
                <a:solidFill>
                  <a:schemeClr val="tx1"/>
                </a:solidFill>
              </a:rPr>
              <a:t>-proizvođači moraju obratiti pažnju na kvalitet svojih proizvoda i raditi na brendiranju</a:t>
            </a:r>
            <a:br>
              <a:rPr lang="hr-BA" sz="2400" dirty="0" smtClean="0">
                <a:solidFill>
                  <a:schemeClr val="tx1"/>
                </a:solidFill>
              </a:rPr>
            </a:br>
            <a:r>
              <a:rPr lang="hr-BA" sz="2400" dirty="0" smtClean="0">
                <a:solidFill>
                  <a:schemeClr val="tx1"/>
                </a:solidFill>
              </a:rPr>
              <a:t>-potrebno je mijenjati svijest građana,  problem je upravo taj izmjenjeni sistem vrijednosti</a:t>
            </a:r>
            <a:br>
              <a:rPr lang="hr-BA" sz="2400" dirty="0" smtClean="0">
                <a:solidFill>
                  <a:schemeClr val="tx1"/>
                </a:solidFill>
              </a:rPr>
            </a:br>
            <a:r>
              <a:rPr lang="hr-BA" sz="2400" dirty="0" smtClean="0">
                <a:solidFill>
                  <a:schemeClr val="tx1"/>
                </a:solidFill>
              </a:rPr>
              <a:t>- potrebno je mlađe generacije kroz školovanje uvjeriti u važnost kupovine domaćih proizvoda</a:t>
            </a:r>
            <a:endParaRPr lang="hr-BA" sz="2400" b="1" i="1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836712"/>
            <a:ext cx="2527176" cy="252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9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4536504" cy="701824"/>
          </a:xfrm>
        </p:spPr>
        <p:txBody>
          <a:bodyPr/>
          <a:lstStyle/>
          <a:p>
            <a:r>
              <a:rPr lang="hr-BA" dirty="0"/>
              <a:t>Odlazak u kupovinu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3928" y="1700808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3200" b="1" i="1" dirty="0" smtClean="0">
                <a:latin typeface="Arial Narrow" panose="020B0606020202030204" pitchFamily="34" charset="0"/>
              </a:rPr>
              <a:t>Kupujemo domaći proizvod</a:t>
            </a:r>
            <a:endParaRPr lang="hr-BA" sz="3200" b="1" i="1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302138"/>
            <a:ext cx="6372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4000" dirty="0" smtClean="0">
                <a:latin typeface="Bahnschrift Light" panose="020B0502040204020203" pitchFamily="34" charset="0"/>
              </a:rPr>
              <a:t>Naša privreda se razvija</a:t>
            </a:r>
            <a:endParaRPr lang="hr-BA" sz="4000" dirty="0">
              <a:latin typeface="Bahnschrift Ligh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9962" y="3356992"/>
            <a:ext cx="43744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BA" sz="3600" dirty="0" smtClean="0">
                <a:latin typeface="Arial Rounded MT Bold" panose="020F0704030504030204" pitchFamily="34" charset="0"/>
              </a:rPr>
              <a:t>Naše firme imaju bolji poslovni promet</a:t>
            </a:r>
            <a:endParaRPr lang="hr-BA" sz="3600" dirty="0"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36" y="4077072"/>
            <a:ext cx="53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3200" i="1" dirty="0" smtClean="0">
                <a:latin typeface="Monotype Corsiva" panose="03010101010201010101" pitchFamily="66" charset="0"/>
              </a:rPr>
              <a:t>MOGUĆNOST ŠIRENJA</a:t>
            </a:r>
            <a:endParaRPr lang="hr-BA" sz="3200" i="1" dirty="0">
              <a:latin typeface="Monotype Corsiva" panose="03010101010201010101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55776" y="4725144"/>
            <a:ext cx="1224136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3528" y="599486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2800" dirty="0" smtClean="0">
                <a:latin typeface="Cursive Serif" panose="020105020204040D0204" pitchFamily="2" charset="-18"/>
              </a:rPr>
              <a:t>ZAPOŠLJAVANJE VEĆEG BROJA LJUDI !!</a:t>
            </a:r>
            <a:endParaRPr lang="hr-BA" sz="2800" dirty="0">
              <a:latin typeface="Cursive Serif" panose="020105020204040D02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68568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996952"/>
            <a:ext cx="8229600" cy="1066800"/>
          </a:xfrm>
        </p:spPr>
        <p:txBody>
          <a:bodyPr>
            <a:noAutofit/>
          </a:bodyPr>
          <a:lstStyle/>
          <a:p>
            <a:r>
              <a:rPr lang="vi-VN" sz="2800" dirty="0"/>
              <a:t>Kada je u pitanju prehrambena proizvodnja, domaći preduzetnici ne uzimaju u obzir izazove i potrebe domaćih poljoprivrednika, što rezultira uvozom raznih sirovina umjesto da ih kupuju od domaćih proizvođača. Trgovci su indiferentni prema porijeklu robe koju prodaju. Prehrambena industrija u BiH se tek nalazi u nekoj razvojnoj fazi – potrebna su veća ulaganja i izgradnja kapaciteta kako bi efikasnost poslovanja bila bliže vrhuncu, od samog snabdijevanja do finalnog plasmana i prodaje tog proizvoda.</a:t>
            </a:r>
            <a:endParaRPr lang="hr-BA" sz="2800" dirty="0"/>
          </a:p>
        </p:txBody>
      </p:sp>
    </p:spTree>
    <p:extLst>
      <p:ext uri="{BB962C8B-B14F-4D97-AF65-F5344CB8AC3E}">
        <p14:creationId xmlns:p14="http://schemas.microsoft.com/office/powerpoint/2010/main" val="180513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166320"/>
          </a:xfrm>
        </p:spPr>
        <p:txBody>
          <a:bodyPr/>
          <a:lstStyle/>
          <a:p>
            <a:r>
              <a:rPr lang="hr-BA" dirty="0" smtClean="0"/>
              <a:t>Medijska podrška?</a:t>
            </a:r>
            <a:br>
              <a:rPr lang="hr-BA" dirty="0" smtClean="0"/>
            </a:br>
            <a:r>
              <a:rPr lang="hr-BA" dirty="0" smtClean="0"/>
              <a:t/>
            </a:r>
            <a:br>
              <a:rPr lang="hr-BA" dirty="0" smtClean="0"/>
            </a:br>
            <a:r>
              <a:rPr lang="hr-BA" dirty="0" smtClean="0"/>
              <a:t>Ukoliko izuzmemo kampanje udruženja „Kupujmo i koristimo domaće”, bh. mediji jako slabo izvještavaju o važnosti kupovine domaćih proizvoda.</a:t>
            </a:r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256337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4302224"/>
          </a:xfrm>
        </p:spPr>
        <p:txBody>
          <a:bodyPr>
            <a:normAutofit fontScale="90000"/>
          </a:bodyPr>
          <a:lstStyle/>
          <a:p>
            <a:r>
              <a:rPr lang="hr-BA" dirty="0" smtClean="0"/>
              <a:t>Kupovinom domaćih proizvoda povećavamo potražnju za njima, kao i potrebu za većom proizvodnjom tih proizvoda. Dakle, ukoliko vlasnik trgovine vidi da je velika potražnja za domaćim proizvodom on će učiniti sve da se taj proizvod ponovo nađe na policama u velikim količinama.U konačnici, sve je u samoj svijesti kupaca, nisu nam potrebni zakoni da bi mi bili svjesni čemu sve pogoduje kupovina domaćih proizvoda.</a:t>
            </a:r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92803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80920" cy="955234"/>
          </a:xfrm>
        </p:spPr>
        <p:txBody>
          <a:bodyPr>
            <a:noAutofit/>
          </a:bodyPr>
          <a:lstStyle/>
          <a:p>
            <a:pPr algn="l"/>
            <a:r>
              <a:rPr lang="hr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2010. godine, Parlament Federacije BiH je u sklopu Zakona o unutrašnjoj trgovini propisao ravnopravnu zastupljenost robe domaćeg i stranog porijekla u velikim trgovinama.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564904"/>
            <a:ext cx="7344816" cy="3603812"/>
          </a:xfrm>
        </p:spPr>
        <p:txBody>
          <a:bodyPr>
            <a:normAutofit fontScale="92500" lnSpcReduction="10000"/>
          </a:bodyPr>
          <a:lstStyle/>
          <a:p>
            <a:r>
              <a:rPr lang="hr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„Odredbama člana 13. Zakona, koji se tiče zastupljenosti domaćih prehrambenih proizvoda, je propisana obaveza trgovcima koji obavljaju djelatnost u trgovačkim objektima namjenjenim za trgovinu različitih robnih grupa prehrambenih i neprehrambenih proizvoda, površine od 1000 i više kvadrata, da imaju zastupljenost domaćih prehrambenih proizvoda u visini od najmanje 50% u asortimanu robe“.</a:t>
            </a:r>
          </a:p>
        </p:txBody>
      </p:sp>
    </p:spTree>
    <p:extLst>
      <p:ext uri="{BB962C8B-B14F-4D97-AF65-F5344CB8AC3E}">
        <p14:creationId xmlns:p14="http://schemas.microsoft.com/office/powerpoint/2010/main" val="219367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Autofit/>
          </a:bodyPr>
          <a:lstStyle/>
          <a:p>
            <a:r>
              <a:rPr lang="hr-BA" sz="2800" dirty="0"/>
              <a:t>U</a:t>
            </a:r>
            <a:r>
              <a:rPr lang="hr-BA" sz="2800" dirty="0" smtClean="0"/>
              <a:t> </a:t>
            </a:r>
            <a:r>
              <a:rPr lang="hr-BA" sz="2800" dirty="0"/>
              <a:t>maloprodajnim objektima većim od 1000 kvadratnih metara je trebalo da bude 50%domaćih proizvoda što je automatski diskvalifikovalo mnoge stvari.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19256" cy="4081640"/>
          </a:xfrm>
        </p:spPr>
        <p:txBody>
          <a:bodyPr/>
          <a:lstStyle/>
          <a:p>
            <a:r>
              <a:rPr lang="hr-BA" dirty="0" smtClean="0"/>
              <a:t>Manje </a:t>
            </a:r>
            <a:r>
              <a:rPr lang="hr-BA" dirty="0"/>
              <a:t>je od 10% objekata u kojima se vrši maloprodaja da su veći od 1000 kvadratnih metara, preko 90% njih je manje.</a:t>
            </a:r>
          </a:p>
          <a:p>
            <a:r>
              <a:rPr lang="hr-BA" dirty="0" smtClean="0"/>
              <a:t>Zakon </a:t>
            </a:r>
            <a:r>
              <a:rPr lang="hr-BA" dirty="0"/>
              <a:t>je </a:t>
            </a:r>
            <a:r>
              <a:rPr lang="hr-BA" dirty="0" smtClean="0"/>
              <a:t>donesen </a:t>
            </a:r>
            <a:r>
              <a:rPr lang="hr-BA" dirty="0"/>
              <a:t>populistički (zanemarena praktična izvedivost) te se nikada nije razradio iz prostog razloga što nije definisano koji su to proizvodi kojih mora biti oko 50%. Nismo imali mogućnost da plasiramo tu količinu jer nismo imali proizvodnje u tom procentu.</a:t>
            </a:r>
          </a:p>
          <a:p>
            <a:r>
              <a:rPr lang="hr-BA" dirty="0" smtClean="0"/>
              <a:t>Postavlja </a:t>
            </a:r>
            <a:r>
              <a:rPr lang="hr-BA" dirty="0"/>
              <a:t>se pitanje „Šta je to domaći proizvod?“</a:t>
            </a:r>
          </a:p>
          <a:p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292932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25144"/>
            <a:ext cx="8229600" cy="1066800"/>
          </a:xfrm>
        </p:spPr>
        <p:txBody>
          <a:bodyPr>
            <a:noAutofit/>
          </a:bodyPr>
          <a:lstStyle/>
          <a:p>
            <a:r>
              <a:rPr lang="vi-VN" sz="2000" dirty="0"/>
              <a:t>- za 6 godina njegovog postojanja, inspekcija nije kaznila niti jednog trgovca jer Zakon nije bio pravilno definisan.  Određeni proizvodi su vezani za geopodručje, koji ne mogu uspijevati u BiH </a:t>
            </a:r>
            <a:r>
              <a:rPr lang="vi-VN" sz="2000" dirty="0" smtClean="0"/>
              <a:t>te </a:t>
            </a:r>
            <a:r>
              <a:rPr lang="vi-VN" sz="2000" dirty="0"/>
              <a:t>se iz tog razloga moraju uvoziti. Također, u BiH niko ne proizvodi žvake a one se redovno upotrebljavaju, dakle potrebne su na tržištu i to je </a:t>
            </a:r>
            <a:r>
              <a:rPr lang="vi-VN" sz="2000" dirty="0" smtClean="0"/>
              <a:t>do</a:t>
            </a:r>
            <a:r>
              <a:rPr lang="hr-BA" sz="2000" dirty="0" smtClean="0"/>
              <a:t>voljan</a:t>
            </a:r>
            <a:r>
              <a:rPr lang="vi-VN" sz="2000" dirty="0" smtClean="0"/>
              <a:t> </a:t>
            </a:r>
            <a:r>
              <a:rPr lang="vi-VN" sz="2000" dirty="0"/>
              <a:t>razlog za njihov uvoz. Iz ovih i sličnih razloga inspekcija je imala svezane ruke i nije mogla ništa da uradi.</a:t>
            </a:r>
            <a:endParaRPr lang="hr-BA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28802"/>
            <a:ext cx="4139952" cy="313434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695" y="1628800"/>
            <a:ext cx="3625208" cy="241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1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484784"/>
            <a:ext cx="8229600" cy="4176464"/>
          </a:xfrm>
        </p:spPr>
        <p:txBody>
          <a:bodyPr/>
          <a:lstStyle/>
          <a:p>
            <a:r>
              <a:rPr lang="hr-BA" dirty="0"/>
              <a:t>Taj isti Zakon je promijenjen 2016. godine jer su predstavnici Europske Unije smatrali da je takvo pravilo protekcionističke prirode i suprotno odredbama Sporazuma od stabilizaciji i pridruživanju.</a:t>
            </a:r>
          </a:p>
        </p:txBody>
      </p:sp>
    </p:spTree>
    <p:extLst>
      <p:ext uri="{BB962C8B-B14F-4D97-AF65-F5344CB8AC3E}">
        <p14:creationId xmlns:p14="http://schemas.microsoft.com/office/powerpoint/2010/main" val="391233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238328"/>
          </a:xfrm>
        </p:spPr>
        <p:txBody>
          <a:bodyPr>
            <a:normAutofit fontScale="90000"/>
          </a:bodyPr>
          <a:lstStyle/>
          <a:p>
            <a:r>
              <a:rPr lang="pl-PL" sz="4900" i="1" dirty="0" smtClean="0">
                <a:solidFill>
                  <a:srgbClr val="FFC000"/>
                </a:solidFill>
              </a:rPr>
              <a:t/>
            </a:r>
            <a:br>
              <a:rPr lang="pl-PL" sz="4900" i="1" dirty="0" smtClean="0">
                <a:solidFill>
                  <a:srgbClr val="FFC000"/>
                </a:solidFill>
              </a:rPr>
            </a:br>
            <a:r>
              <a:rPr lang="pl-PL" sz="4900" i="1" dirty="0" smtClean="0">
                <a:solidFill>
                  <a:srgbClr val="FFC000"/>
                </a:solidFill>
              </a:rPr>
              <a:t>Šta </a:t>
            </a:r>
            <a:r>
              <a:rPr lang="pl-PL" sz="4900" i="1" dirty="0">
                <a:solidFill>
                  <a:srgbClr val="FFC000"/>
                </a:solidFill>
              </a:rPr>
              <a:t>je zapravo domaći proizvod</a:t>
            </a:r>
            <a:r>
              <a:rPr lang="pl-PL" sz="4900" i="1" dirty="0" smtClean="0">
                <a:solidFill>
                  <a:srgbClr val="FFC000"/>
                </a:solidFill>
              </a:rPr>
              <a:t>?</a:t>
            </a:r>
            <a:br>
              <a:rPr lang="pl-PL" sz="4900" i="1" dirty="0" smtClean="0">
                <a:solidFill>
                  <a:srgbClr val="FFC000"/>
                </a:solidFill>
              </a:rPr>
            </a:br>
            <a:r>
              <a:rPr lang="pl-PL" sz="2900" dirty="0" smtClean="0">
                <a:solidFill>
                  <a:schemeClr val="tx1"/>
                </a:solidFill>
              </a:rPr>
              <a:t>Prema </a:t>
            </a:r>
            <a:r>
              <a:rPr lang="pl-PL" sz="2900" dirty="0">
                <a:solidFill>
                  <a:schemeClr val="tx1"/>
                </a:solidFill>
              </a:rPr>
              <a:t>definiciji u ekonomiji, domaći proizvod mora imati 50% sirovine iz te zemlje.</a:t>
            </a:r>
            <a:br>
              <a:rPr lang="pl-PL" sz="2900" dirty="0">
                <a:solidFill>
                  <a:schemeClr val="tx1"/>
                </a:solidFill>
              </a:rPr>
            </a:br>
            <a:r>
              <a:rPr lang="pl-PL" sz="2900" dirty="0">
                <a:solidFill>
                  <a:schemeClr val="tx1"/>
                </a:solidFill>
              </a:rPr>
              <a:t>Da li je proizvod zvani Zlatna džezva u potpunosti </a:t>
            </a:r>
            <a:r>
              <a:rPr lang="pl-PL" sz="2900" dirty="0" smtClean="0">
                <a:solidFill>
                  <a:schemeClr val="tx1"/>
                </a:solidFill>
              </a:rPr>
              <a:t/>
            </a:r>
            <a:br>
              <a:rPr lang="pl-PL" sz="2900" dirty="0" smtClean="0">
                <a:solidFill>
                  <a:schemeClr val="tx1"/>
                </a:solidFill>
              </a:rPr>
            </a:br>
            <a:r>
              <a:rPr lang="pl-PL" sz="2900" dirty="0" smtClean="0">
                <a:solidFill>
                  <a:schemeClr val="tx1"/>
                </a:solidFill>
              </a:rPr>
              <a:t>domaći </a:t>
            </a:r>
            <a:r>
              <a:rPr lang="pl-PL" sz="2900" dirty="0">
                <a:solidFill>
                  <a:schemeClr val="tx1"/>
                </a:solidFill>
              </a:rPr>
              <a:t>proizvod? </a:t>
            </a:r>
            <a:r>
              <a:rPr lang="pl-PL" sz="2900" dirty="0" smtClean="0">
                <a:solidFill>
                  <a:schemeClr val="tx1"/>
                </a:solidFill>
              </a:rPr>
              <a:t/>
            </a:r>
            <a:br>
              <a:rPr lang="pl-PL" sz="2900" dirty="0" smtClean="0">
                <a:solidFill>
                  <a:schemeClr val="tx1"/>
                </a:solidFill>
              </a:rPr>
            </a:br>
            <a:r>
              <a:rPr lang="pl-PL" sz="2900" dirty="0" smtClean="0">
                <a:solidFill>
                  <a:schemeClr val="tx1"/>
                </a:solidFill>
              </a:rPr>
              <a:t>Odgovor </a:t>
            </a:r>
            <a:r>
              <a:rPr lang="pl-PL" sz="2900" dirty="0">
                <a:solidFill>
                  <a:schemeClr val="tx1"/>
                </a:solidFill>
              </a:rPr>
              <a:t>je u startu jasan, nije! </a:t>
            </a:r>
            <a:r>
              <a:rPr lang="pl-PL" sz="2900" dirty="0" smtClean="0">
                <a:solidFill>
                  <a:schemeClr val="tx1"/>
                </a:solidFill>
              </a:rPr>
              <a:t/>
            </a:r>
            <a:br>
              <a:rPr lang="pl-PL" sz="2900" dirty="0" smtClean="0">
                <a:solidFill>
                  <a:schemeClr val="tx1"/>
                </a:solidFill>
              </a:rPr>
            </a:br>
            <a:r>
              <a:rPr lang="pl-PL" sz="2900" dirty="0" smtClean="0">
                <a:solidFill>
                  <a:schemeClr val="tx1"/>
                </a:solidFill>
              </a:rPr>
              <a:t>Sirovina </a:t>
            </a:r>
            <a:r>
              <a:rPr lang="pl-PL" sz="2900" dirty="0">
                <a:solidFill>
                  <a:schemeClr val="tx1"/>
                </a:solidFill>
              </a:rPr>
              <a:t>kafe ne uspjeva na našem </a:t>
            </a:r>
            <a:r>
              <a:rPr lang="pl-PL" sz="2900" dirty="0" smtClean="0">
                <a:solidFill>
                  <a:schemeClr val="tx1"/>
                </a:solidFill>
              </a:rPr>
              <a:t/>
            </a:r>
            <a:br>
              <a:rPr lang="pl-PL" sz="2900" dirty="0" smtClean="0">
                <a:solidFill>
                  <a:schemeClr val="tx1"/>
                </a:solidFill>
              </a:rPr>
            </a:br>
            <a:r>
              <a:rPr lang="pl-PL" sz="2900" dirty="0" smtClean="0">
                <a:solidFill>
                  <a:schemeClr val="tx1"/>
                </a:solidFill>
              </a:rPr>
              <a:t>području</a:t>
            </a:r>
            <a:r>
              <a:rPr lang="pl-PL" sz="2900" dirty="0">
                <a:solidFill>
                  <a:schemeClr val="tx1"/>
                </a:solidFill>
              </a:rPr>
              <a:t>, al je bolje da ju neko </a:t>
            </a:r>
            <a:r>
              <a:rPr lang="pl-PL" sz="2900" dirty="0" smtClean="0">
                <a:solidFill>
                  <a:schemeClr val="tx1"/>
                </a:solidFill>
              </a:rPr>
              <a:t/>
            </a:r>
            <a:br>
              <a:rPr lang="pl-PL" sz="2900" dirty="0" smtClean="0">
                <a:solidFill>
                  <a:schemeClr val="tx1"/>
                </a:solidFill>
              </a:rPr>
            </a:br>
            <a:r>
              <a:rPr lang="pl-PL" sz="2900" dirty="0" smtClean="0">
                <a:solidFill>
                  <a:schemeClr val="tx1"/>
                </a:solidFill>
              </a:rPr>
              <a:t>uveze </a:t>
            </a:r>
            <a:r>
              <a:rPr lang="pl-PL" sz="2900" dirty="0">
                <a:solidFill>
                  <a:schemeClr val="tx1"/>
                </a:solidFill>
              </a:rPr>
              <a:t>sirovu u bh. tvornice pa </a:t>
            </a:r>
            <a:r>
              <a:rPr lang="pl-PL" sz="2900" dirty="0" smtClean="0">
                <a:solidFill>
                  <a:schemeClr val="tx1"/>
                </a:solidFill>
              </a:rPr>
              <a:t/>
            </a:r>
            <a:br>
              <a:rPr lang="pl-PL" sz="2900" dirty="0" smtClean="0">
                <a:solidFill>
                  <a:schemeClr val="tx1"/>
                </a:solidFill>
              </a:rPr>
            </a:br>
            <a:r>
              <a:rPr lang="pl-PL" sz="2900" dirty="0" smtClean="0">
                <a:solidFill>
                  <a:schemeClr val="tx1"/>
                </a:solidFill>
              </a:rPr>
              <a:t>će </a:t>
            </a:r>
            <a:r>
              <a:rPr lang="pl-PL" sz="2900" dirty="0">
                <a:solidFill>
                  <a:schemeClr val="tx1"/>
                </a:solidFill>
              </a:rPr>
              <a:t>zaposleni </a:t>
            </a:r>
            <a:r>
              <a:rPr lang="pl-PL" sz="2900" dirty="0" smtClean="0">
                <a:solidFill>
                  <a:schemeClr val="tx1"/>
                </a:solidFill>
              </a:rPr>
              <a:t>(radnik) </a:t>
            </a:r>
            <a:r>
              <a:rPr lang="pl-PL" sz="2900" dirty="0">
                <a:solidFill>
                  <a:schemeClr val="tx1"/>
                </a:solidFill>
              </a:rPr>
              <a:t>preraditi tu </a:t>
            </a:r>
            <a:r>
              <a:rPr lang="pl-PL" sz="2900" dirty="0" smtClean="0">
                <a:solidFill>
                  <a:schemeClr val="tx1"/>
                </a:solidFill>
              </a:rPr>
              <a:t/>
            </a:r>
            <a:br>
              <a:rPr lang="pl-PL" sz="2900" dirty="0" smtClean="0">
                <a:solidFill>
                  <a:schemeClr val="tx1"/>
                </a:solidFill>
              </a:rPr>
            </a:br>
            <a:r>
              <a:rPr lang="pl-PL" sz="2900" dirty="0" smtClean="0">
                <a:solidFill>
                  <a:schemeClr val="tx1"/>
                </a:solidFill>
              </a:rPr>
              <a:t>istu </a:t>
            </a:r>
            <a:r>
              <a:rPr lang="pl-PL" sz="2900" dirty="0">
                <a:solidFill>
                  <a:schemeClr val="tx1"/>
                </a:solidFill>
              </a:rPr>
              <a:t>sirovinu i samim tim će imati </a:t>
            </a:r>
            <a:r>
              <a:rPr lang="pl-PL" sz="2900" dirty="0" smtClean="0">
                <a:solidFill>
                  <a:schemeClr val="tx1"/>
                </a:solidFill>
              </a:rPr>
              <a:t/>
            </a:r>
            <a:br>
              <a:rPr lang="pl-PL" sz="2900" dirty="0" smtClean="0">
                <a:solidFill>
                  <a:schemeClr val="tx1"/>
                </a:solidFill>
              </a:rPr>
            </a:br>
            <a:r>
              <a:rPr lang="pl-PL" sz="2900" dirty="0" smtClean="0">
                <a:solidFill>
                  <a:schemeClr val="tx1"/>
                </a:solidFill>
              </a:rPr>
              <a:t>osigurano </a:t>
            </a:r>
            <a:r>
              <a:rPr lang="pl-PL" sz="2900" dirty="0">
                <a:solidFill>
                  <a:schemeClr val="tx1"/>
                </a:solidFill>
              </a:rPr>
              <a:t>radno mjesto.</a:t>
            </a:r>
            <a:br>
              <a:rPr lang="pl-PL" sz="2900" dirty="0">
                <a:solidFill>
                  <a:schemeClr val="tx1"/>
                </a:solidFill>
              </a:rPr>
            </a:br>
            <a:endParaRPr lang="hr-BA" sz="29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356" y="2990892"/>
            <a:ext cx="2448272" cy="347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35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904656"/>
          </a:xfrm>
        </p:spPr>
        <p:txBody>
          <a:bodyPr>
            <a:noAutofit/>
          </a:bodyPr>
          <a:lstStyle/>
          <a:p>
            <a:r>
              <a:rPr lang="hr-BA" sz="3200" b="1" i="1" dirty="0" smtClean="0"/>
              <a:t>Kategorije:</a:t>
            </a:r>
            <a:br>
              <a:rPr lang="hr-BA" sz="3200" b="1" i="1" dirty="0" smtClean="0"/>
            </a:br>
            <a:r>
              <a:rPr lang="hr-BA" sz="2800" dirty="0" smtClean="0"/>
              <a:t/>
            </a:r>
            <a:br>
              <a:rPr lang="hr-BA" sz="2800" dirty="0" smtClean="0"/>
            </a:br>
            <a:r>
              <a:rPr lang="vi-VN" sz="2400" dirty="0"/>
              <a:t>1. </a:t>
            </a:r>
            <a:r>
              <a:rPr lang="vi-VN" sz="2400" dirty="0" smtClean="0"/>
              <a:t>vlasnik</a:t>
            </a:r>
            <a:r>
              <a:rPr lang="hr-BA" sz="2400" dirty="0" smtClean="0"/>
              <a:t> </a:t>
            </a:r>
            <a:r>
              <a:rPr lang="hr-BA" sz="2800" dirty="0" smtClean="0"/>
              <a:t>firme</a:t>
            </a:r>
            <a:r>
              <a:rPr lang="vi-VN" sz="2400" dirty="0" smtClean="0"/>
              <a:t> </a:t>
            </a:r>
            <a:r>
              <a:rPr lang="vi-VN" sz="2400" dirty="0"/>
              <a:t>državljanin BiH čiji je proizvod iz iste zemlje, koji ima zatvoren sistem da od sjemena sirovinske baze prerađevine pa do finalnog proizvoda može sam zaokružiti tu proizvodnju – to je u potpunosti domaći proizvod</a:t>
            </a:r>
            <a:r>
              <a:rPr lang="vi-VN" sz="2400" dirty="0" smtClean="0"/>
              <a:t>.</a:t>
            </a:r>
            <a:r>
              <a:rPr lang="hr-BA" sz="2400" dirty="0" smtClean="0"/>
              <a:t/>
            </a:r>
            <a:br>
              <a:rPr lang="hr-BA" sz="2400" dirty="0" smtClean="0"/>
            </a:br>
            <a:r>
              <a:rPr lang="vi-VN" sz="2400" dirty="0"/>
              <a:t/>
            </a:r>
            <a:br>
              <a:rPr lang="vi-VN" sz="2400" dirty="0"/>
            </a:br>
            <a:r>
              <a:rPr lang="vi-VN" sz="2400" dirty="0" smtClean="0"/>
              <a:t>2.</a:t>
            </a:r>
            <a:r>
              <a:rPr lang="hr-BA" sz="2400" dirty="0" smtClean="0"/>
              <a:t> </a:t>
            </a:r>
            <a:r>
              <a:rPr lang="vi-VN" sz="2400" dirty="0" smtClean="0"/>
              <a:t>vlasnik </a:t>
            </a:r>
            <a:r>
              <a:rPr lang="vi-VN" sz="2400" dirty="0"/>
              <a:t>firme strani državljanin ali da otkupljuje sirovinu iz BiH – primjer Meggle i Argeta u </a:t>
            </a:r>
            <a:r>
              <a:rPr lang="vi-VN" sz="2400" dirty="0" smtClean="0"/>
              <a:t>Hadžićima</a:t>
            </a:r>
            <a:r>
              <a:rPr lang="hr-BA" sz="2400" dirty="0" smtClean="0"/>
              <a:t>.</a:t>
            </a:r>
            <a:br>
              <a:rPr lang="hr-BA" sz="2400" dirty="0" smtClean="0"/>
            </a:br>
            <a:r>
              <a:rPr lang="vi-VN" sz="2400" dirty="0"/>
              <a:t/>
            </a:r>
            <a:br>
              <a:rPr lang="vi-VN" sz="2400" dirty="0"/>
            </a:br>
            <a:r>
              <a:rPr lang="vi-VN" sz="2400" dirty="0" smtClean="0"/>
              <a:t>3.</a:t>
            </a:r>
            <a:r>
              <a:rPr lang="hr-BA" sz="2400" dirty="0" smtClean="0"/>
              <a:t> </a:t>
            </a:r>
            <a:r>
              <a:rPr lang="vi-VN" sz="2400" dirty="0" smtClean="0"/>
              <a:t>vlasnik </a:t>
            </a:r>
            <a:r>
              <a:rPr lang="vi-VN" sz="2400" dirty="0"/>
              <a:t>firme državljanin BiH ali kompletnu sirovinu uvozi izvana.</a:t>
            </a:r>
            <a:br>
              <a:rPr lang="vi-VN" sz="2400" dirty="0"/>
            </a:br>
            <a:endParaRPr lang="hr-BA" sz="2400" dirty="0"/>
          </a:p>
        </p:txBody>
      </p:sp>
    </p:spTree>
    <p:extLst>
      <p:ext uri="{BB962C8B-B14F-4D97-AF65-F5344CB8AC3E}">
        <p14:creationId xmlns:p14="http://schemas.microsoft.com/office/powerpoint/2010/main" val="316676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3726160"/>
          </a:xfrm>
        </p:spPr>
        <p:txBody>
          <a:bodyPr>
            <a:normAutofit/>
          </a:bodyPr>
          <a:lstStyle/>
          <a:p>
            <a:r>
              <a:rPr lang="hr-BA" sz="2800" b="1" i="1" dirty="0">
                <a:solidFill>
                  <a:srgbClr val="FFC000"/>
                </a:solidFill>
              </a:rPr>
              <a:t> </a:t>
            </a:r>
            <a:r>
              <a:rPr lang="hr-BA" sz="2800" b="1" i="1" dirty="0" smtClean="0">
                <a:solidFill>
                  <a:srgbClr val="FFC000"/>
                </a:solidFill>
              </a:rPr>
              <a:t>             </a:t>
            </a:r>
            <a:r>
              <a:rPr lang="hr-BA" sz="2800" dirty="0" smtClean="0"/>
              <a:t>     mliječni </a:t>
            </a:r>
            <a:r>
              <a:rPr lang="hr-BA" sz="2800" dirty="0"/>
              <a:t>proizvodi su u u potpunosti domaći proizvodi. Njima farmeri/kooperanti isporučuju oko 40.000 litara mlijeka dnevno. </a:t>
            </a:r>
            <a:r>
              <a:rPr lang="hr-BA" sz="2800" dirty="0" smtClean="0"/>
              <a:t/>
            </a:r>
            <a:br>
              <a:rPr lang="hr-BA" sz="2800" dirty="0" smtClean="0"/>
            </a:br>
            <a:r>
              <a:rPr lang="hr-BA" sz="2800" dirty="0" smtClean="0"/>
              <a:t>Ovakve </a:t>
            </a:r>
            <a:r>
              <a:rPr lang="hr-BA" sz="2800" dirty="0"/>
              <a:t>firme su polazna </a:t>
            </a:r>
            <a:r>
              <a:rPr lang="hr-BA" sz="2800" dirty="0" smtClean="0"/>
              <a:t/>
            </a:r>
            <a:br>
              <a:rPr lang="hr-BA" sz="2800" dirty="0" smtClean="0"/>
            </a:br>
            <a:r>
              <a:rPr lang="hr-BA" sz="2800" dirty="0" smtClean="0"/>
              <a:t>osnova </a:t>
            </a:r>
            <a:r>
              <a:rPr lang="hr-BA" sz="2800" dirty="0"/>
              <a:t>za razvoj </a:t>
            </a:r>
            <a:r>
              <a:rPr lang="hr-BA" sz="2800" dirty="0" smtClean="0"/>
              <a:t/>
            </a:r>
            <a:br>
              <a:rPr lang="hr-BA" sz="2800" dirty="0" smtClean="0"/>
            </a:br>
            <a:r>
              <a:rPr lang="hr-BA" sz="2800" dirty="0" smtClean="0"/>
              <a:t>malih </a:t>
            </a:r>
            <a:r>
              <a:rPr lang="hr-BA" sz="2800" dirty="0"/>
              <a:t>farmera.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867" y="4113873"/>
            <a:ext cx="4295814" cy="2407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1872208" cy="864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16" y="4570732"/>
            <a:ext cx="2664296" cy="19510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570" y="2096316"/>
            <a:ext cx="4020111" cy="2900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716572"/>
            <a:ext cx="3567340" cy="280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1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337720"/>
            <a:ext cx="8229600" cy="2520280"/>
          </a:xfrm>
        </p:spPr>
        <p:txBody>
          <a:bodyPr>
            <a:normAutofit fontScale="90000"/>
          </a:bodyPr>
          <a:lstStyle/>
          <a:p>
            <a:r>
              <a:rPr lang="hr-BA" sz="3200" b="1" i="1" dirty="0">
                <a:solidFill>
                  <a:srgbClr val="FFC000"/>
                </a:solidFill>
              </a:rPr>
              <a:t>S kojim problemima se BiH suočava kada je u pitanju domaća proizvodnja? </a:t>
            </a:r>
            <a:br>
              <a:rPr lang="hr-BA" sz="3200" b="1" i="1" dirty="0">
                <a:solidFill>
                  <a:srgbClr val="FFC000"/>
                </a:solidFill>
              </a:rPr>
            </a:br>
            <a:r>
              <a:rPr lang="hr-BA" sz="3200" b="1" i="1" dirty="0">
                <a:solidFill>
                  <a:srgbClr val="FFC000"/>
                </a:solidFill>
              </a:rPr>
              <a:t/>
            </a:r>
            <a:br>
              <a:rPr lang="hr-BA" sz="3200" b="1" i="1" dirty="0">
                <a:solidFill>
                  <a:srgbClr val="FFC000"/>
                </a:solidFill>
              </a:rPr>
            </a:br>
            <a:r>
              <a:rPr lang="hr-BA" sz="3200" dirty="0" smtClean="0">
                <a:solidFill>
                  <a:schemeClr val="tx1"/>
                </a:solidFill>
              </a:rPr>
              <a:t>- necarinske barijere i druge metode sprječavanja ulaska stranih proizdvoda, države regiona i ostatak Europe</a:t>
            </a:r>
            <a:br>
              <a:rPr lang="hr-BA" sz="3200" dirty="0" smtClean="0">
                <a:solidFill>
                  <a:schemeClr val="tx1"/>
                </a:solidFill>
              </a:rPr>
            </a:br>
            <a:r>
              <a:rPr lang="hr-BA" sz="3200" dirty="0" smtClean="0">
                <a:solidFill>
                  <a:schemeClr val="tx1"/>
                </a:solidFill>
              </a:rPr>
              <a:t>- analiza proizvoda (primjer voda)</a:t>
            </a:r>
            <a:r>
              <a:rPr lang="hr-BA" sz="3200" dirty="0">
                <a:solidFill>
                  <a:schemeClr val="tx1"/>
                </a:solidFill>
              </a:rPr>
              <a:t/>
            </a:r>
            <a:br>
              <a:rPr lang="hr-BA" sz="3200" dirty="0">
                <a:solidFill>
                  <a:schemeClr val="tx1"/>
                </a:solidFill>
              </a:rPr>
            </a:br>
            <a:r>
              <a:rPr lang="hr-BA" sz="3200" dirty="0" smtClean="0">
                <a:solidFill>
                  <a:schemeClr val="tx1"/>
                </a:solidFill>
              </a:rPr>
              <a:t>- 2 </a:t>
            </a:r>
            <a:r>
              <a:rPr lang="hr-BA" sz="3200" dirty="0">
                <a:solidFill>
                  <a:schemeClr val="tx1"/>
                </a:solidFill>
              </a:rPr>
              <a:t>milijarde maraka deficita na uvoz proizvoda koje i sami možemo proizvesti</a:t>
            </a:r>
            <a:br>
              <a:rPr lang="hr-BA" sz="3200" dirty="0">
                <a:solidFill>
                  <a:schemeClr val="tx1"/>
                </a:solidFill>
              </a:rPr>
            </a:br>
            <a:r>
              <a:rPr lang="hr-BA" sz="3200" dirty="0" smtClean="0">
                <a:solidFill>
                  <a:schemeClr val="tx1"/>
                </a:solidFill>
              </a:rPr>
              <a:t>- na </a:t>
            </a:r>
            <a:r>
              <a:rPr lang="hr-BA" sz="3200" dirty="0">
                <a:solidFill>
                  <a:schemeClr val="tx1"/>
                </a:solidFill>
              </a:rPr>
              <a:t>državnom nivou ne postoji Ministarstvo privrede koje bi ujedinilo sve proizvođače</a:t>
            </a:r>
            <a:br>
              <a:rPr lang="hr-BA" sz="3200" dirty="0">
                <a:solidFill>
                  <a:schemeClr val="tx1"/>
                </a:solidFill>
              </a:rPr>
            </a:br>
            <a:r>
              <a:rPr lang="hr-BA" sz="3200" dirty="0" smtClean="0">
                <a:solidFill>
                  <a:schemeClr val="tx1"/>
                </a:solidFill>
              </a:rPr>
              <a:t>- u </a:t>
            </a:r>
            <a:r>
              <a:rPr lang="hr-BA" sz="3200" dirty="0">
                <a:solidFill>
                  <a:schemeClr val="tx1"/>
                </a:solidFill>
              </a:rPr>
              <a:t>prosjeku u trgovinama ima 26% domaćih proizvoda. </a:t>
            </a:r>
            <a:r>
              <a:rPr lang="hr-BA" sz="3200" dirty="0" smtClean="0">
                <a:solidFill>
                  <a:schemeClr val="tx1"/>
                </a:solidFill>
              </a:rPr>
              <a:t>- 74</a:t>
            </a:r>
            <a:r>
              <a:rPr lang="hr-BA" sz="3200" dirty="0">
                <a:solidFill>
                  <a:schemeClr val="tx1"/>
                </a:solidFill>
              </a:rPr>
              <a:t>% proizvoda dolazi iz drugih država.</a:t>
            </a:r>
            <a:r>
              <a:rPr lang="hr-BA" sz="3200" b="1" i="1" dirty="0" smtClean="0">
                <a:solidFill>
                  <a:srgbClr val="FFC000"/>
                </a:solidFill>
              </a:rPr>
              <a:t/>
            </a:r>
            <a:br>
              <a:rPr lang="hr-BA" sz="3200" b="1" i="1" dirty="0" smtClean="0">
                <a:solidFill>
                  <a:srgbClr val="FFC000"/>
                </a:solidFill>
              </a:rPr>
            </a:br>
            <a:r>
              <a:rPr lang="hr-BA" sz="3200" b="1" i="1" dirty="0">
                <a:solidFill>
                  <a:srgbClr val="FFC000"/>
                </a:solidFill>
              </a:rPr>
              <a:t/>
            </a:r>
            <a:br>
              <a:rPr lang="hr-BA" sz="3200" b="1" i="1" dirty="0">
                <a:solidFill>
                  <a:srgbClr val="FFC000"/>
                </a:solidFill>
              </a:rPr>
            </a:br>
            <a:r>
              <a:rPr lang="hr-BA" sz="3200" b="1" i="1" dirty="0" smtClean="0">
                <a:solidFill>
                  <a:srgbClr val="FFC000"/>
                </a:solidFill>
              </a:rPr>
              <a:t/>
            </a:r>
            <a:br>
              <a:rPr lang="hr-BA" sz="3200" b="1" i="1" dirty="0" smtClean="0">
                <a:solidFill>
                  <a:srgbClr val="FFC000"/>
                </a:solidFill>
              </a:rPr>
            </a:br>
            <a:r>
              <a:rPr lang="hr-BA" sz="3200" b="1" i="1" dirty="0">
                <a:solidFill>
                  <a:srgbClr val="FFC000"/>
                </a:solidFill>
              </a:rPr>
              <a:t/>
            </a:r>
            <a:br>
              <a:rPr lang="hr-BA" sz="3200" b="1" i="1" dirty="0">
                <a:solidFill>
                  <a:srgbClr val="FFC000"/>
                </a:solidFill>
              </a:rPr>
            </a:br>
            <a:r>
              <a:rPr lang="hr-BA" sz="3200" b="1" i="1" dirty="0" smtClean="0">
                <a:solidFill>
                  <a:srgbClr val="FFC000"/>
                </a:solidFill>
              </a:rPr>
              <a:t/>
            </a:r>
            <a:br>
              <a:rPr lang="hr-BA" sz="3200" b="1" i="1" dirty="0" smtClean="0">
                <a:solidFill>
                  <a:srgbClr val="FFC000"/>
                </a:solidFill>
              </a:rPr>
            </a:br>
            <a:r>
              <a:rPr lang="hr-BA" sz="3200" b="1" i="1" dirty="0">
                <a:solidFill>
                  <a:srgbClr val="FFC000"/>
                </a:solidFill>
              </a:rPr>
              <a:t/>
            </a:r>
            <a:br>
              <a:rPr lang="hr-BA" sz="3200" b="1" i="1" dirty="0">
                <a:solidFill>
                  <a:srgbClr val="FFC000"/>
                </a:solidFill>
              </a:rPr>
            </a:br>
            <a:r>
              <a:rPr lang="hr-BA" sz="3200" b="1" i="1" dirty="0" smtClean="0">
                <a:solidFill>
                  <a:srgbClr val="FFC000"/>
                </a:solidFill>
              </a:rPr>
              <a:t/>
            </a:r>
            <a:br>
              <a:rPr lang="hr-BA" sz="3200" b="1" i="1" dirty="0" smtClean="0">
                <a:solidFill>
                  <a:srgbClr val="FFC000"/>
                </a:solidFill>
              </a:rPr>
            </a:br>
            <a:r>
              <a:rPr lang="hr-BA" sz="3200" b="1" i="1" dirty="0" smtClean="0">
                <a:solidFill>
                  <a:srgbClr val="FFC000"/>
                </a:solidFill>
              </a:rPr>
              <a:t/>
            </a:r>
            <a:br>
              <a:rPr lang="hr-BA" sz="3200" b="1" i="1" dirty="0" smtClean="0">
                <a:solidFill>
                  <a:srgbClr val="FFC000"/>
                </a:solidFill>
              </a:rPr>
            </a:br>
            <a:r>
              <a:rPr lang="hr-BA" sz="3200" b="1" i="1" dirty="0" smtClean="0">
                <a:solidFill>
                  <a:srgbClr val="FFC000"/>
                </a:solidFill>
              </a:rPr>
              <a:t/>
            </a:r>
            <a:br>
              <a:rPr lang="hr-BA" sz="3200" b="1" i="1" dirty="0" smtClean="0">
                <a:solidFill>
                  <a:srgbClr val="FFC000"/>
                </a:solidFill>
              </a:rPr>
            </a:br>
            <a:endParaRPr lang="hr-BA" sz="32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54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203</TotalTime>
  <Words>654</Words>
  <Application>Microsoft Office PowerPoint</Application>
  <PresentationFormat>On-screen Show (4:3)</PresentationFormat>
  <Paragraphs>30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Urban</vt:lpstr>
      <vt:lpstr>Zakonska regulacija i primjena u plasmanu domaćih proizvoda u supermarketima</vt:lpstr>
      <vt:lpstr>2010. godine, Parlament Federacije BiH je u sklopu Zakona o unutrašnjoj trgovini propisao ravnopravnu zastupljenost robe domaćeg i stranog porijekla u velikim trgovinama.</vt:lpstr>
      <vt:lpstr>U maloprodajnim objektima većim od 1000 kvadratnih metara je trebalo da bude 50%domaćih proizvoda što je automatski diskvalifikovalo mnoge stvari. </vt:lpstr>
      <vt:lpstr>- za 6 godina njegovog postojanja, inspekcija nije kaznila niti jednog trgovca jer Zakon nije bio pravilno definisan.  Određeni proizvodi su vezani za geopodručje, koji ne mogu uspijevati u BiH te se iz tog razloga moraju uvoziti. Također, u BiH niko ne proizvodi žvake a one se redovno upotrebljavaju, dakle potrebne su na tržištu i to je dovoljan razlog za njihov uvoz. Iz ovih i sličnih razloga inspekcija je imala svezane ruke i nije mogla ništa da uradi.</vt:lpstr>
      <vt:lpstr>Taj isti Zakon je promijenjen 2016. godine jer su predstavnici Europske Unije smatrali da je takvo pravilo protekcionističke prirode i suprotno odredbama Sporazuma od stabilizaciji i pridruživanju.</vt:lpstr>
      <vt:lpstr> Šta je zapravo domaći proizvod? Prema definiciji u ekonomiji, domaći proizvod mora imati 50% sirovine iz te zemlje. Da li je proizvod zvani Zlatna džezva u potpunosti  domaći proizvod?  Odgovor je u startu jasan, nije!  Sirovina kafe ne uspjeva na našem  području, al je bolje da ju neko  uveze sirovu u bh. tvornice pa  će zaposleni (radnik) preraditi tu  istu sirovinu i samim tim će imati  osigurano radno mjesto. </vt:lpstr>
      <vt:lpstr>Kategorije:  1. vlasnik firme državljanin BiH čiji je proizvod iz iste zemlje, koji ima zatvoren sistem da od sjemena sirovinske baze prerađevine pa do finalnog proizvoda može sam zaokružiti tu proizvodnju – to je u potpunosti domaći proizvod.  2. vlasnik firme strani državljanin ali da otkupljuje sirovinu iz BiH – primjer Meggle i Argeta u Hadžićima.  3. vlasnik firme državljanin BiH ali kompletnu sirovinu uvozi izvana. </vt:lpstr>
      <vt:lpstr>                   mliječni proizvodi su u u potpunosti domaći proizvodi. Njima farmeri/kooperanti isporučuju oko 40.000 litara mlijeka dnevno.  Ovakve firme su polazna  osnova za razvoj  malih farmera. </vt:lpstr>
      <vt:lpstr>S kojim problemima se BiH suočava kada je u pitanju domaća proizvodnja?   - necarinske barijere i druge metode sprječavanja ulaska stranih proizdvoda, države regiona i ostatak Europe - analiza proizvoda (primjer voda) - 2 milijarde maraka deficita na uvoz proizvoda koje i sami možemo proizvesti - na državnom nivou ne postoji Ministarstvo privrede koje bi ujedinilo sve proizvođače - u prosjeku u trgovinama ima 26% domaćih proizvoda. - 74% proizvoda dolazi iz drugih država.         </vt:lpstr>
      <vt:lpstr>PowerPoint Presentation</vt:lpstr>
      <vt:lpstr>IZ ČLANAKA:  „U EU građani su veoma svjesni važnosti kupovine onih proizvoda koji se proizvode u njihovoj zemlji. Također, domaće gospodarstvo tamo ima potpunu zaštitu, kako institucionalnu tako i političku. U Norveškoj, primjerice, kada je vrijeme sazrijevanja određenog voća, to voće se u tom vremenskom razdoblju u zemlju uopće ne uvozi.“ (2015.)  „Holandija godišnje izveze poljoprivrednih proizvoda za 76 milijardi eura, u prosjeku. Holandija raspolaže samo sa 4,15 miliona hektara poljoprivrednog zemljišta, četvrtina je ispod nivoa mora, a 42 odsto čine pašnjaci. Iako ima samo 60 sunčanih dana godišnje, njena poljoprivreda je vodeća u svijetu po intenzivnoj proizvodnji i visokoj produktivnosti.“ </vt:lpstr>
      <vt:lpstr>„Klasov Bosanski lokum se proizvodi od brašna, koje je samljeveno u domaćem mlinu. U mlinovima rade radnici kojima se plaćaju obaveze na plaće. Radnici svoje plaće troše u BiH i tako ponovo pokreću proces. No vratimo se Bosanskom lokumu, koji se dalje proizvodi na mašinama koje pokreće bosanskohercegovačka struja, koja se opet dobija iz uglja iskopanog u našim rudnicima. I, u rudnicima rudari dobijaju plaću, koju također troše kupujući domaće proizvode...  U Bosanski lokum se dodaju puter, orasi, šećer, a onda se pakuje u ambalažu koju nam isporučuju domaći dobavljači. I tamo rade ljudi i zarađuju plaće, na koje se plaćaju porezi. Ambalaža se isporučuje u dizajnu koji su kreirali domaći dizajneri. Sve skupa promovirano je u domaćim medijima, na osnovu komunikacijskog koncepta koji su smislili domaći stručnjaci itd. Dakle, svi mi pokrećemo na taj način lanac.  Ovo je naš lanac života i upravo takav omogućava stabilnost i razvoj svih onih koji su u njemu od njive do police, te daje prostor proizvođačima da unaprijede konkurentnost vlastitih brandova, čuvaju postojeća radna mjesta, šire kapacitete i zapošljavaju nove radnice i radnike.” (Rusmir Hrvić)</vt:lpstr>
      <vt:lpstr>Najviše se prodaje BREND, a ne proizvod. Uzrok tome je DOBRA MARKETINŠKA KOMUNIKACIJA jer se proizvod na kvalitetan način brendira na tržištu.         </vt:lpstr>
      <vt:lpstr>Šta nedostaje našem tržištu/proizvođačima/ trgovcima?  -povećanje podsticaja za izvoz -na graničnim prijelazima povećati kontrolu uvoznih proizvoda -proizvođači moraju obratiti pažnju na kvalitet svojih proizvoda i raditi na brendiranju -potrebno je mijenjati svijest građana,  problem je upravo taj izmjenjeni sistem vrijednosti - potrebno je mlađe generacije kroz školovanje uvjeriti u važnost kupovine domaćih proizvoda</vt:lpstr>
      <vt:lpstr>Odlazak u kupovinu </vt:lpstr>
      <vt:lpstr>Kada je u pitanju prehrambena proizvodnja, domaći preduzetnici ne uzimaju u obzir izazove i potrebe domaćih poljoprivrednika, što rezultira uvozom raznih sirovina umjesto da ih kupuju od domaćih proizvođača. Trgovci su indiferentni prema porijeklu robe koju prodaju. Prehrambena industrija u BiH se tek nalazi u nekoj razvojnoj fazi – potrebna su veća ulaganja i izgradnja kapaciteta kako bi efikasnost poslovanja bila bliže vrhuncu, od samog snabdijevanja do finalnog plasmana i prodaje tog proizvoda.</vt:lpstr>
      <vt:lpstr>Medijska podrška?  Ukoliko izuzmemo kampanje udruženja „Kupujmo i koristimo domaće”, bh. mediji jako slabo izvještavaju o važnosti kupovine domaćih proizvoda.</vt:lpstr>
      <vt:lpstr>Kupovinom domaćih proizvoda povećavamo potražnju za njima, kao i potrebu za većom proizvodnjom tih proizvoda. Dakle, ukoliko vlasnik trgovine vidi da je velika potražnja za domaćim proizvodom on će učiniti sve da se taj proizvod ponovo nađe na policama u velikim količinama.U konačnici, sve je u samoj svijesti kupaca, nisu nam potrebni zakoni da bi mi bili svjesni čemu sve pogoduje kupovina domaćih proizvoda.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Zakonska regulacija i primjena u plasmanu domaćih proizvoda u supermarketima</dc:title>
  <dc:creator>user</dc:creator>
  <cp:lastModifiedBy>user</cp:lastModifiedBy>
  <cp:revision>13</cp:revision>
  <dcterms:created xsi:type="dcterms:W3CDTF">2018-12-05T18:21:33Z</dcterms:created>
  <dcterms:modified xsi:type="dcterms:W3CDTF">2018-12-05T21:45:19Z</dcterms:modified>
</cp:coreProperties>
</file>