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73" r:id="rId6"/>
    <p:sldId id="275" r:id="rId7"/>
    <p:sldId id="276" r:id="rId8"/>
    <p:sldId id="281" r:id="rId9"/>
    <p:sldId id="274" r:id="rId10"/>
    <p:sldId id="268" r:id="rId11"/>
    <p:sldId id="272" r:id="rId12"/>
    <p:sldId id="265" r:id="rId13"/>
    <p:sldId id="278" r:id="rId14"/>
    <p:sldId id="279" r:id="rId15"/>
    <p:sldId id="277" r:id="rId16"/>
    <p:sldId id="284" r:id="rId17"/>
    <p:sldId id="282" r:id="rId18"/>
    <p:sldId id="280" r:id="rId19"/>
    <p:sldId id="285" r:id="rId20"/>
    <p:sldId id="263" r:id="rId21"/>
    <p:sldId id="283" r:id="rId22"/>
    <p:sldId id="271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B758D4-6BB9-42AA-AB66-E67353A99616}">
          <p14:sldIdLst>
            <p14:sldId id="256"/>
            <p14:sldId id="257"/>
            <p14:sldId id="258"/>
            <p14:sldId id="261"/>
            <p14:sldId id="273"/>
            <p14:sldId id="275"/>
            <p14:sldId id="276"/>
            <p14:sldId id="281"/>
            <p14:sldId id="274"/>
            <p14:sldId id="268"/>
            <p14:sldId id="272"/>
            <p14:sldId id="265"/>
            <p14:sldId id="278"/>
            <p14:sldId id="279"/>
            <p14:sldId id="277"/>
            <p14:sldId id="284"/>
            <p14:sldId id="282"/>
            <p14:sldId id="280"/>
            <p14:sldId id="285"/>
            <p14:sldId id="263"/>
            <p14:sldId id="283"/>
          </p14:sldIdLst>
        </p14:section>
        <p14:section name="Untitled Section" id="{D6EEE3F2-9BDF-4FD9-B709-CC6F53F8E811}">
          <p14:sldIdLst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4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D201-BADE-40A2-8ACB-9B9C7FD403C3}" type="datetimeFigureOut">
              <a:rPr lang="bs-Latn-BA" smtClean="0"/>
              <a:t>20.11.2018.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412-00E7-4F6D-BEB0-5BAF8BA3B7CD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D201-BADE-40A2-8ACB-9B9C7FD403C3}" type="datetimeFigureOut">
              <a:rPr lang="bs-Latn-BA" smtClean="0"/>
              <a:t>20.11.2018.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412-00E7-4F6D-BEB0-5BAF8BA3B7CD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D201-BADE-40A2-8ACB-9B9C7FD403C3}" type="datetimeFigureOut">
              <a:rPr lang="bs-Latn-BA" smtClean="0"/>
              <a:t>20.11.2018.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412-00E7-4F6D-BEB0-5BAF8BA3B7CD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D201-BADE-40A2-8ACB-9B9C7FD403C3}" type="datetimeFigureOut">
              <a:rPr lang="bs-Latn-BA" smtClean="0"/>
              <a:t>20.11.2018.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412-00E7-4F6D-BEB0-5BAF8BA3B7CD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D201-BADE-40A2-8ACB-9B9C7FD403C3}" type="datetimeFigureOut">
              <a:rPr lang="bs-Latn-BA" smtClean="0"/>
              <a:t>20.11.2018.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412-00E7-4F6D-BEB0-5BAF8BA3B7CD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D201-BADE-40A2-8ACB-9B9C7FD403C3}" type="datetimeFigureOut">
              <a:rPr lang="bs-Latn-BA" smtClean="0"/>
              <a:t>20.11.2018.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412-00E7-4F6D-BEB0-5BAF8BA3B7CD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D201-BADE-40A2-8ACB-9B9C7FD403C3}" type="datetimeFigureOut">
              <a:rPr lang="bs-Latn-BA" smtClean="0"/>
              <a:t>20.11.2018.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412-00E7-4F6D-BEB0-5BAF8BA3B7CD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D201-BADE-40A2-8ACB-9B9C7FD403C3}" type="datetimeFigureOut">
              <a:rPr lang="bs-Latn-BA" smtClean="0"/>
              <a:t>20.11.2018.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412-00E7-4F6D-BEB0-5BAF8BA3B7CD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D201-BADE-40A2-8ACB-9B9C7FD403C3}" type="datetimeFigureOut">
              <a:rPr lang="bs-Latn-BA" smtClean="0"/>
              <a:t>20.11.2018.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412-00E7-4F6D-BEB0-5BAF8BA3B7CD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D201-BADE-40A2-8ACB-9B9C7FD403C3}" type="datetimeFigureOut">
              <a:rPr lang="bs-Latn-BA" smtClean="0"/>
              <a:t>20.11.2018.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412-00E7-4F6D-BEB0-5BAF8BA3B7CD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D201-BADE-40A2-8ACB-9B9C7FD403C3}" type="datetimeFigureOut">
              <a:rPr lang="bs-Latn-BA" smtClean="0"/>
              <a:t>20.11.2018.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412-00E7-4F6D-BEB0-5BAF8BA3B7CD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F0D201-BADE-40A2-8ACB-9B9C7FD403C3}" type="datetimeFigureOut">
              <a:rPr lang="bs-Latn-BA" smtClean="0"/>
              <a:t>20.11.2018.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190412-00E7-4F6D-BEB0-5BAF8BA3B7CD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5517232"/>
            <a:ext cx="4680520" cy="576064"/>
          </a:xfrm>
        </p:spPr>
        <p:txBody>
          <a:bodyPr>
            <a:normAutofit/>
          </a:bodyPr>
          <a:lstStyle/>
          <a:p>
            <a:r>
              <a:rPr lang="bs-Latn-BA" dirty="0" smtClean="0"/>
              <a:t>Pripremila:Nuseiba Nazak 882/ K</a:t>
            </a:r>
            <a:endParaRPr lang="bs-Latn-B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640960" cy="4752528"/>
          </a:xfrm>
        </p:spPr>
        <p:txBody>
          <a:bodyPr/>
          <a:lstStyle/>
          <a:p>
            <a:pPr marL="182880" indent="0">
              <a:buNone/>
            </a:pPr>
            <a:r>
              <a:rPr lang="bs-Latn-BA" dirty="0" smtClean="0">
                <a:latin typeface="Arial Black" pitchFamily="34" charset="0"/>
              </a:rPr>
              <a:t>ISTRAŽIVANJE:</a:t>
            </a:r>
            <a:br>
              <a:rPr lang="bs-Latn-BA" dirty="0" smtClean="0">
                <a:latin typeface="Arial Black" pitchFamily="34" charset="0"/>
              </a:rPr>
            </a:br>
            <a:r>
              <a:rPr lang="bs-Latn-BA" dirty="0" smtClean="0">
                <a:latin typeface="Arial Black" pitchFamily="34" charset="0"/>
              </a:rPr>
              <a:t/>
            </a:r>
            <a:br>
              <a:rPr lang="bs-Latn-BA" dirty="0" smtClean="0">
                <a:latin typeface="Arial Black" pitchFamily="34" charset="0"/>
              </a:rPr>
            </a:br>
            <a:r>
              <a:rPr lang="bs-Latn-BA" dirty="0" smtClean="0">
                <a:latin typeface="Arial Black" pitchFamily="34" charset="0"/>
              </a:rPr>
              <a:t/>
            </a:r>
            <a:br>
              <a:rPr lang="bs-Latn-BA" dirty="0" smtClean="0">
                <a:latin typeface="Arial Black" pitchFamily="34" charset="0"/>
              </a:rPr>
            </a:br>
            <a:r>
              <a:rPr lang="bs-Latn-BA" sz="4400" dirty="0" smtClean="0">
                <a:latin typeface="Arial Black" pitchFamily="34" charset="0"/>
              </a:rPr>
              <a:t>Sastav dječije kozmetike</a:t>
            </a:r>
            <a:endParaRPr lang="bs-Latn-BA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1224136"/>
          </a:xfrm>
        </p:spPr>
        <p:txBody>
          <a:bodyPr/>
          <a:lstStyle/>
          <a:p>
            <a:pPr marL="0" indent="0" algn="ctr">
              <a:buNone/>
            </a:pPr>
            <a:r>
              <a:rPr lang="bs-Latn-BA" dirty="0" smtClean="0"/>
              <a:t>Rezultati ankete</a:t>
            </a:r>
            <a:br>
              <a:rPr lang="bs-Latn-BA" dirty="0" smtClean="0"/>
            </a:br>
            <a:endParaRPr lang="bs-Latn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1" y="1618996"/>
            <a:ext cx="8512863" cy="4474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66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5" y="260648"/>
            <a:ext cx="7763702" cy="241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47" b="42119"/>
          <a:stretch/>
        </p:blipFill>
        <p:spPr>
          <a:xfrm>
            <a:off x="683568" y="3185229"/>
            <a:ext cx="2875512" cy="998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4141175" cy="37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512511" cy="1143000"/>
          </a:xfrm>
        </p:spPr>
        <p:txBody>
          <a:bodyPr/>
          <a:lstStyle/>
          <a:p>
            <a:r>
              <a:rPr lang="bs-Latn-BA" dirty="0" smtClean="0"/>
              <a:t>Analiza proizvoda Baby puder</a:t>
            </a:r>
            <a:endParaRPr lang="bs-Latn-BA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2348880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dirty="0"/>
              <a:t>Bejbi puder sadrži mineralne supstance koje dolaze iz zemlje. </a:t>
            </a:r>
            <a:endParaRPr lang="bs-Latn-BA" dirty="0" smtClean="0"/>
          </a:p>
          <a:p>
            <a:pPr marL="285750" indent="-285750">
              <a:buFont typeface="Arial" pitchFamily="34" charset="0"/>
              <a:buChar char="•"/>
            </a:pPr>
            <a:endParaRPr lang="bs-Latn-BA" dirty="0"/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/>
              <a:t>Prilikom </a:t>
            </a:r>
            <a:r>
              <a:rPr lang="vi-VN" dirty="0"/>
              <a:t>vađenja talka koji je jedan od glavnih minerala, dolazi do vađenja i azbesta koji je kancerogeni mineral. </a:t>
            </a:r>
            <a:endParaRPr lang="bs-Latn-BA" dirty="0" smtClean="0"/>
          </a:p>
          <a:p>
            <a:endParaRPr lang="bs-Latn-BA" dirty="0"/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/>
              <a:t>Potrebno </a:t>
            </a:r>
            <a:r>
              <a:rPr lang="vi-VN" dirty="0"/>
              <a:t>je uraditi prečišćavanje minerala, što često nije slučaj.</a:t>
            </a:r>
          </a:p>
          <a:p>
            <a:endParaRPr lang="vi-V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6" y="1484784"/>
            <a:ext cx="4826794" cy="4826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37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6" y="836712"/>
            <a:ext cx="879319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0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512511" cy="1143000"/>
          </a:xfrm>
        </p:spPr>
        <p:txBody>
          <a:bodyPr/>
          <a:lstStyle/>
          <a:p>
            <a:r>
              <a:rPr lang="bs-Latn-BA" dirty="0" smtClean="0"/>
              <a:t>Baby šampon</a:t>
            </a:r>
            <a:endParaRPr lang="bs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8" t="-2925" r="34889" b="-1765"/>
          <a:stretch/>
        </p:blipFill>
        <p:spPr>
          <a:xfrm>
            <a:off x="539552" y="332656"/>
            <a:ext cx="2385717" cy="445815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37" y="1196752"/>
            <a:ext cx="5043571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013176"/>
            <a:ext cx="874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Coco Sufate </a:t>
            </a:r>
            <a:r>
              <a:rPr lang="bs-Latn-BA" dirty="0"/>
              <a:t>je sličan SLS-u, njegova glavna razlika je u tome što je </a:t>
            </a:r>
            <a:r>
              <a:rPr lang="bs-Latn-BA" dirty="0" smtClean="0"/>
              <a:t>izveden </a:t>
            </a:r>
            <a:r>
              <a:rPr lang="bs-Latn-BA" dirty="0"/>
              <a:t>samo od kokosovog ulja i koristi mješavinu masnih kiselina koje isključuju </a:t>
            </a:r>
            <a:r>
              <a:rPr lang="bs-Latn-BA" dirty="0" smtClean="0"/>
              <a:t>masnu </a:t>
            </a:r>
            <a:r>
              <a:rPr lang="bs-Latn-BA" dirty="0"/>
              <a:t>kiselinu laurine. </a:t>
            </a:r>
            <a:r>
              <a:rPr lang="bs-Latn-BA" dirty="0" smtClean="0"/>
              <a:t>U konačnici </a:t>
            </a:r>
            <a:r>
              <a:rPr lang="bs-Latn-BA" dirty="0"/>
              <a:t>nije važno je li sulfat sintetski ili deriviran iz prirodnih sirovina poput kokosa, jer se radi jednako o učinkovitom, a stoga i agresivnom pjenilu. </a:t>
            </a:r>
          </a:p>
        </p:txBody>
      </p:sp>
    </p:spTree>
    <p:extLst>
      <p:ext uri="{BB962C8B-B14F-4D97-AF65-F5344CB8AC3E}">
        <p14:creationId xmlns:p14="http://schemas.microsoft.com/office/powerpoint/2010/main" val="24395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514251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5602595" cy="375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43711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Benzyl Alcohol: aromatski alkohol koji se nalazi u biljkama </a:t>
            </a:r>
            <a:r>
              <a:rPr lang="bs-Latn-BA" dirty="0" smtClean="0"/>
              <a:t>,a </a:t>
            </a:r>
            <a:r>
              <a:rPr lang="bs-Latn-BA" dirty="0"/>
              <a:t>služi kao mirisni sastojak ili otapalo. Nije štetan i ima analgetska svojstva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2204" y="62068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Organske kiseline smatraju se “organskim” zamjenama za komercijalne konzervanse, iako se često proizvode sintetički.</a:t>
            </a:r>
          </a:p>
        </p:txBody>
      </p:sp>
    </p:spTree>
    <p:extLst>
      <p:ext uri="{BB962C8B-B14F-4D97-AF65-F5344CB8AC3E}">
        <p14:creationId xmlns:p14="http://schemas.microsoft.com/office/powerpoint/2010/main" val="1305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282736" cy="4176464"/>
          </a:xfrm>
        </p:spPr>
      </p:pic>
    </p:spTree>
    <p:extLst>
      <p:ext uri="{BB962C8B-B14F-4D97-AF65-F5344CB8AC3E}">
        <p14:creationId xmlns:p14="http://schemas.microsoft.com/office/powerpoint/2010/main" val="25351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512511" cy="1143000"/>
          </a:xfrm>
        </p:spPr>
        <p:txBody>
          <a:bodyPr/>
          <a:lstStyle/>
          <a:p>
            <a:r>
              <a:rPr lang="bs-Latn-BA" dirty="0" smtClean="0"/>
              <a:t>Baby ulje</a:t>
            </a:r>
            <a:endParaRPr lang="bs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9664"/>
            <a:ext cx="4790612" cy="47906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51520" y="4773069"/>
            <a:ext cx="7442703" cy="2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4464496" cy="1080120"/>
          </a:xfrm>
        </p:spPr>
        <p:txBody>
          <a:bodyPr/>
          <a:lstStyle/>
          <a:p>
            <a:pPr algn="l"/>
            <a:r>
              <a:rPr lang="bs-Latn-BA" sz="2800" dirty="0" smtClean="0"/>
              <a:t>Baby krema</a:t>
            </a:r>
            <a:endParaRPr lang="bs-Latn-BA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0" y="908720"/>
            <a:ext cx="2297609" cy="24482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64704"/>
            <a:ext cx="614445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08372" cy="4032448"/>
          </a:xfrm>
        </p:spPr>
      </p:pic>
    </p:spTree>
    <p:extLst>
      <p:ext uri="{BB962C8B-B14F-4D97-AF65-F5344CB8AC3E}">
        <p14:creationId xmlns:p14="http://schemas.microsoft.com/office/powerpoint/2010/main" val="6811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108012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bs-Latn-BA" dirty="0" smtClean="0">
                <a:latin typeface="Arial Black" pitchFamily="34" charset="0"/>
              </a:rPr>
              <a:t>KOŽA-PRVA</a:t>
            </a:r>
            <a:r>
              <a:rPr lang="bs-Latn-BA" dirty="0" smtClean="0">
                <a:latin typeface="Britannic Bold" pitchFamily="34" charset="0"/>
              </a:rPr>
              <a:t> LINIJA ODBRANE</a:t>
            </a:r>
            <a:endParaRPr lang="bs-Latn-BA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7408912" cy="4914880"/>
          </a:xfrm>
        </p:spPr>
        <p:txBody>
          <a:bodyPr/>
          <a:lstStyle/>
          <a:p>
            <a:r>
              <a:rPr lang="bs-Latn-BA" sz="2800" dirty="0" smtClean="0">
                <a:latin typeface="Arial Black" pitchFamily="34" charset="0"/>
              </a:rPr>
              <a:t>Najveći ljudski organ.</a:t>
            </a:r>
          </a:p>
          <a:p>
            <a:r>
              <a:rPr lang="bs-Latn-BA" sz="2800" dirty="0" smtClean="0">
                <a:latin typeface="Arial Black" pitchFamily="34" charset="0"/>
              </a:rPr>
              <a:t>Granica između okoline i čovjeka.</a:t>
            </a:r>
          </a:p>
          <a:p>
            <a:endParaRPr lang="bs-Latn-BA" sz="2800" dirty="0" smtClean="0">
              <a:latin typeface="Arial Black" pitchFamily="34" charset="0"/>
            </a:endParaRPr>
          </a:p>
          <a:p>
            <a:endParaRPr lang="bs-Latn-BA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257990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>
                <a:latin typeface="Arial Black" pitchFamily="34" charset="0"/>
              </a:rPr>
              <a:t>Sastoji se od :</a:t>
            </a:r>
          </a:p>
          <a:p>
            <a:r>
              <a:rPr lang="bs-Latn-BA" dirty="0">
                <a:latin typeface="Arial Black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s-Latn-BA" dirty="0">
                <a:latin typeface="Arial Black" pitchFamily="34" charset="0"/>
              </a:rPr>
              <a:t>epidermisa – površinski čvrsti i zaštitni sloj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s-Latn-BA" dirty="0">
                <a:latin typeface="Arial Black" pitchFamily="34" charset="0"/>
              </a:rPr>
              <a:t>dermisa –unutrašnjeg dijela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06244"/>
            <a:ext cx="5319354" cy="29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344816" cy="6313938"/>
          </a:xfrm>
        </p:spPr>
      </p:pic>
    </p:spTree>
    <p:extLst>
      <p:ext uri="{BB962C8B-B14F-4D97-AF65-F5344CB8AC3E}">
        <p14:creationId xmlns:p14="http://schemas.microsoft.com/office/powerpoint/2010/main" val="39323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1296144"/>
          </a:xfrm>
        </p:spPr>
        <p:txBody>
          <a:bodyPr/>
          <a:lstStyle/>
          <a:p>
            <a:r>
              <a:rPr lang="bs-Latn-BA" dirty="0" smtClean="0"/>
              <a:t>Zaključak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208912" cy="51125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bs-Latn-BA" dirty="0" smtClean="0"/>
          </a:p>
          <a:p>
            <a:r>
              <a:rPr lang="bs-Latn-BA" dirty="0" smtClean="0"/>
              <a:t>Izbjegavati </a:t>
            </a:r>
            <a:r>
              <a:rPr lang="bs-Latn-BA" dirty="0"/>
              <a:t>proizvode koje sadrže</a:t>
            </a:r>
            <a:r>
              <a:rPr lang="bs-Latn-BA" dirty="0" smtClean="0"/>
              <a:t>!</a:t>
            </a:r>
          </a:p>
          <a:p>
            <a:r>
              <a:rPr lang="bs-Latn-BA" dirty="0" smtClean="0"/>
              <a:t>Parabene</a:t>
            </a:r>
          </a:p>
          <a:p>
            <a:r>
              <a:rPr lang="bs-Latn-BA" dirty="0" smtClean="0"/>
              <a:t>Sulfate</a:t>
            </a:r>
          </a:p>
          <a:p>
            <a:r>
              <a:rPr lang="bs-Latn-BA" dirty="0" smtClean="0"/>
              <a:t>Mineralna ulja</a:t>
            </a:r>
          </a:p>
          <a:p>
            <a:r>
              <a:rPr lang="bs-Latn-BA" dirty="0" smtClean="0"/>
              <a:t>Alkohole –loše</a:t>
            </a:r>
          </a:p>
          <a:p>
            <a:r>
              <a:rPr lang="bs-Latn-BA" dirty="0" smtClean="0"/>
              <a:t>Formaldehid-formalin ,formalit</a:t>
            </a:r>
          </a:p>
          <a:p>
            <a:r>
              <a:rPr lang="bs-Latn-BA" dirty="0" smtClean="0"/>
              <a:t>Silikone</a:t>
            </a:r>
            <a:endParaRPr lang="bs-Latn-BA" dirty="0"/>
          </a:p>
          <a:p>
            <a:r>
              <a:rPr lang="bs-Latn-BA" dirty="0" smtClean="0"/>
              <a:t>Parafine </a:t>
            </a:r>
            <a:r>
              <a:rPr lang="bs-Latn-BA" dirty="0"/>
              <a:t>i naftne </a:t>
            </a:r>
            <a:r>
              <a:rPr lang="bs-Latn-BA" dirty="0" smtClean="0"/>
              <a:t>derivate</a:t>
            </a:r>
          </a:p>
          <a:p>
            <a:endParaRPr lang="bs-Latn-BA" dirty="0"/>
          </a:p>
          <a:p>
            <a:r>
              <a:rPr lang="bs-Latn-BA" dirty="0" smtClean="0"/>
              <a:t>Pažljivo birati proizvode koje koristimo i ne zanemarivati štetne sastojke !</a:t>
            </a:r>
            <a:endParaRPr lang="bs-Latn-BA" dirty="0"/>
          </a:p>
          <a:p>
            <a:pPr marL="4572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705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6512511" cy="1143000"/>
          </a:xfrm>
        </p:spPr>
        <p:txBody>
          <a:bodyPr/>
          <a:lstStyle/>
          <a:p>
            <a:r>
              <a:rPr lang="bs-Latn-BA" dirty="0" smtClean="0"/>
              <a:t>HVALA NA PAŽNJI !  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851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bs-Latn-BA" dirty="0" smtClean="0"/>
              <a:t>Dječija koža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4032448" cy="4929411"/>
          </a:xfrm>
        </p:spPr>
        <p:txBody>
          <a:bodyPr>
            <a:normAutofit fontScale="85000" lnSpcReduction="20000"/>
          </a:bodyPr>
          <a:lstStyle/>
          <a:p>
            <a:r>
              <a:rPr lang="bs-Latn-BA" sz="2800" dirty="0" smtClean="0">
                <a:latin typeface="Arial Black" pitchFamily="34" charset="0"/>
              </a:rPr>
              <a:t>Vanjski sloj epiderme je mnogo tanji.</a:t>
            </a:r>
          </a:p>
          <a:p>
            <a:endParaRPr lang="bs-Latn-BA" sz="2800" dirty="0" smtClean="0">
              <a:latin typeface="Arial Black" pitchFamily="34" charset="0"/>
            </a:endParaRPr>
          </a:p>
          <a:p>
            <a:r>
              <a:rPr lang="bs-Latn-BA" sz="2800" dirty="0" smtClean="0">
                <a:latin typeface="Arial Black" pitchFamily="34" charset="0"/>
              </a:rPr>
              <a:t>Debljina kože beba iznosi tek jednu petinu debljine kože odraslih.</a:t>
            </a:r>
          </a:p>
          <a:p>
            <a:endParaRPr lang="bs-Latn-BA" sz="2800" dirty="0" smtClean="0">
              <a:latin typeface="Arial Black" pitchFamily="34" charset="0"/>
            </a:endParaRPr>
          </a:p>
          <a:p>
            <a:r>
              <a:rPr lang="bs-Latn-BA" sz="2800" dirty="0" smtClean="0">
                <a:latin typeface="Arial Black" pitchFamily="34" charset="0"/>
              </a:rPr>
              <a:t>Znoj i lojne žlijezde manje su aktivni nego kod odraslih pa su hidrolipidni film i zaštitni kiseli sloj slabi. </a:t>
            </a:r>
            <a:endParaRPr lang="bs-Latn-BA" sz="2800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81867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69" y="1834448"/>
            <a:ext cx="6984776" cy="46378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1863827"/>
            <a:ext cx="2880320" cy="4608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bs-Latn-BA" sz="3200" dirty="0" smtClean="0">
              <a:latin typeface="Arial Black" pitchFamily="34" charset="0"/>
            </a:endParaRPr>
          </a:p>
          <a:p>
            <a:r>
              <a:rPr lang="bs-Latn-BA" sz="3200" dirty="0" smtClean="0">
                <a:latin typeface="Arial Black" pitchFamily="34" charset="0"/>
              </a:rPr>
              <a:t> </a:t>
            </a:r>
            <a:r>
              <a:rPr lang="bs-Latn-BA" sz="2800" dirty="0" smtClean="0">
                <a:solidFill>
                  <a:schemeClr val="tx1"/>
                </a:solidFill>
                <a:latin typeface="Arial Black" pitchFamily="34" charset="0"/>
              </a:rPr>
              <a:t>Skidamo prirodni kiseli zaštitni sloj.</a:t>
            </a:r>
          </a:p>
          <a:p>
            <a:endParaRPr lang="bs-Latn-BA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bs-Latn-BA" sz="2800" dirty="0" smtClean="0">
                <a:solidFill>
                  <a:schemeClr val="tx1"/>
                </a:solidFill>
                <a:latin typeface="Arial Black" pitchFamily="34" charset="0"/>
              </a:rPr>
              <a:t> Remetimo osjetljivu ravnotežu bakterijske flore.</a:t>
            </a:r>
            <a:endParaRPr lang="bs-Latn-BA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 smtClean="0"/>
              <a:t>Šta radimo upotrebom proizvoda za dječiju njegu ?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015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r>
              <a:rPr lang="bs-Latn-BA" dirty="0"/>
              <a:t>Štetne supstance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8136904" cy="4968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bs-Latn-BA" dirty="0" smtClean="0"/>
          </a:p>
          <a:p>
            <a:r>
              <a:rPr lang="vi-VN" sz="3600" b="1" dirty="0"/>
              <a:t>Parabeni</a:t>
            </a:r>
          </a:p>
          <a:p>
            <a:endParaRPr lang="bs-Latn-BA" dirty="0" smtClean="0"/>
          </a:p>
          <a:p>
            <a:r>
              <a:rPr lang="vi-VN" dirty="0" smtClean="0"/>
              <a:t>Parabeni </a:t>
            </a:r>
            <a:r>
              <a:rPr lang="vi-VN" dirty="0"/>
              <a:t>se u kozmetici koriste kao konzervansi i sprječavaju nastanak bakterija i gljivica </a:t>
            </a:r>
            <a:r>
              <a:rPr lang="vi-VN" dirty="0" smtClean="0"/>
              <a:t>u</a:t>
            </a:r>
            <a:r>
              <a:rPr lang="bs-Latn-BA" dirty="0" smtClean="0"/>
              <a:t> proizvodima.</a:t>
            </a:r>
            <a:endParaRPr lang="vi-VN" dirty="0"/>
          </a:p>
          <a:p>
            <a:endParaRPr lang="bs-Latn-BA" dirty="0" smtClean="0"/>
          </a:p>
          <a:p>
            <a:endParaRPr lang="bs-Latn-BA" dirty="0"/>
          </a:p>
          <a:p>
            <a:r>
              <a:rPr lang="vi-VN" dirty="0" smtClean="0"/>
              <a:t>Posebnu </a:t>
            </a:r>
            <a:r>
              <a:rPr lang="vi-VN" dirty="0"/>
              <a:t>pažnju treba obratiti na parabene poput metil parabena, etil parabena i izobutil parabena koji se apsorbiraju direktno u krvotok, a nalaze se u dezodoransima, hidratantnim kremama i preparativnoj kozmetici.</a:t>
            </a:r>
          </a:p>
          <a:p>
            <a:endParaRPr lang="vi-VN" dirty="0"/>
          </a:p>
          <a:p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260648"/>
            <a:ext cx="1428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512511" cy="1143000"/>
          </a:xfrm>
        </p:spPr>
        <p:txBody>
          <a:bodyPr/>
          <a:lstStyle/>
          <a:p>
            <a:r>
              <a:rPr lang="bs-Latn-BA" dirty="0" smtClean="0"/>
              <a:t>Sulfati</a:t>
            </a:r>
            <a:endParaRPr lang="bs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2117023" cy="1578148"/>
          </a:xfrm>
        </p:spPr>
      </p:pic>
      <p:sp>
        <p:nvSpPr>
          <p:cNvPr id="5" name="TextBox 4"/>
          <p:cNvSpPr txBox="1"/>
          <p:nvPr/>
        </p:nvSpPr>
        <p:spPr>
          <a:xfrm>
            <a:off x="539552" y="198884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/>
          </a:p>
          <a:p>
            <a:endParaRPr lang="bs-Latn-B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bs-Latn-BA" dirty="0"/>
              <a:t>Sodium lauryl sulfate – </a:t>
            </a:r>
            <a:r>
              <a:rPr lang="bs-Latn-BA" dirty="0" smtClean="0"/>
              <a:t>(SLS)- je </a:t>
            </a:r>
            <a:r>
              <a:rPr lang="bs-Latn-BA" dirty="0"/>
              <a:t>vrlo dobar kao sastojak za čišćenje, ali u velikoj mjeri iritira kožu: oštećuje vanjski sloj kože te može uzrokovati alergijske reakcije, suhoću i svrbež </a:t>
            </a:r>
            <a:r>
              <a:rPr lang="bs-Latn-BA" dirty="0" smtClean="0"/>
              <a:t>kože.</a:t>
            </a:r>
          </a:p>
          <a:p>
            <a:endParaRPr lang="bs-Latn-BA" dirty="0"/>
          </a:p>
          <a:p>
            <a:endParaRPr lang="bs-Latn-BA" dirty="0" smtClean="0"/>
          </a:p>
          <a:p>
            <a:endParaRPr lang="bs-Latn-B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3505998"/>
            <a:ext cx="3462775" cy="3159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933056"/>
            <a:ext cx="3780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Sodium laureth sulfate – (SLES)-u proizvodnji prolazi dodatnu obradu koja ga čini nešto  blažim za kožu i vlasište. 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501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1143000"/>
          </a:xfrm>
        </p:spPr>
        <p:txBody>
          <a:bodyPr/>
          <a:lstStyle/>
          <a:p>
            <a:r>
              <a:rPr lang="bs-Latn-BA" dirty="0" smtClean="0"/>
              <a:t>Mineralna ulja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7848872" cy="47525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bs-Latn-BA" dirty="0"/>
          </a:p>
          <a:p>
            <a:pPr>
              <a:buFont typeface="Wingdings" pitchFamily="2" charset="2"/>
              <a:buChar char="ü"/>
            </a:pPr>
            <a:r>
              <a:rPr lang="bs-Latn-BA" sz="2800" dirty="0" smtClean="0"/>
              <a:t> Neizostavan </a:t>
            </a:r>
            <a:r>
              <a:rPr lang="bs-Latn-BA" sz="2800" dirty="0"/>
              <a:t>su sastojak dječje kozmetike </a:t>
            </a:r>
            <a:r>
              <a:rPr lang="bs-Latn-BA" sz="2800" dirty="0" smtClean="0"/>
              <a:t>.</a:t>
            </a:r>
          </a:p>
          <a:p>
            <a:r>
              <a:rPr lang="bs-Latn-BA" sz="2800" dirty="0" smtClean="0"/>
              <a:t>U </a:t>
            </a:r>
            <a:r>
              <a:rPr lang="bs-Latn-BA" sz="2800" dirty="0"/>
              <a:t>bazi su mineralna ulja  proizvodi koji u manjoj mjeri prodiru u organizam, i tada su povezani s taloženjem u limfnim čvorovima i u </a:t>
            </a:r>
            <a:r>
              <a:rPr lang="bs-Latn-BA" sz="2800" dirty="0" smtClean="0"/>
              <a:t>jetri.</a:t>
            </a:r>
          </a:p>
          <a:p>
            <a:pPr marL="45720" indent="0">
              <a:buNone/>
            </a:pPr>
            <a:endParaRPr lang="bs-Latn-BA" sz="2800" dirty="0" smtClean="0"/>
          </a:p>
          <a:p>
            <a:r>
              <a:rPr lang="bs-Latn-BA" sz="2800" dirty="0" smtClean="0"/>
              <a:t>Izazivaju </a:t>
            </a:r>
            <a:r>
              <a:rPr lang="bs-Latn-BA" sz="2800" dirty="0"/>
              <a:t>česte alergijske reakcije.</a:t>
            </a:r>
          </a:p>
        </p:txBody>
      </p:sp>
    </p:spTree>
    <p:extLst>
      <p:ext uri="{BB962C8B-B14F-4D97-AF65-F5344CB8AC3E}">
        <p14:creationId xmlns:p14="http://schemas.microsoft.com/office/powerpoint/2010/main" val="11054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6512511" cy="1143000"/>
          </a:xfrm>
        </p:spPr>
        <p:txBody>
          <a:bodyPr/>
          <a:lstStyle/>
          <a:p>
            <a:pPr algn="l"/>
            <a:r>
              <a:rPr lang="bs-Latn-BA" dirty="0" smtClean="0"/>
              <a:t>Alkoholi</a:t>
            </a:r>
            <a:br>
              <a:rPr lang="bs-Latn-BA" dirty="0" smtClean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2448272" cy="4752528"/>
          </a:xfrm>
        </p:spPr>
        <p:txBody>
          <a:bodyPr>
            <a:normAutofit/>
          </a:bodyPr>
          <a:lstStyle/>
          <a:p>
            <a:r>
              <a:rPr lang="bs-Latn-BA" dirty="0" smtClean="0"/>
              <a:t>U proizvodima najčešće ima ulogu –otapala.</a:t>
            </a:r>
          </a:p>
          <a:p>
            <a:pPr marL="45720" indent="0">
              <a:buNone/>
            </a:pPr>
            <a:endParaRPr lang="bs-Latn-BA" dirty="0"/>
          </a:p>
          <a:p>
            <a:r>
              <a:rPr lang="bs-Latn-BA" dirty="0" smtClean="0"/>
              <a:t>Omogućava da se drugi proizvodi miješaju.</a:t>
            </a:r>
          </a:p>
          <a:p>
            <a:endParaRPr lang="bs-Latn-BA" dirty="0" smtClean="0"/>
          </a:p>
          <a:p>
            <a:endParaRPr lang="bs-Latn-B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34089"/>
              </p:ext>
            </p:extLst>
          </p:nvPr>
        </p:nvGraphicFramePr>
        <p:xfrm>
          <a:off x="2773225" y="836712"/>
          <a:ext cx="6336704" cy="53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3168352"/>
              </a:tblGrid>
              <a:tr h="488502">
                <a:tc gridSpan="2">
                  <a:txBody>
                    <a:bodyPr/>
                    <a:lstStyle/>
                    <a:p>
                      <a:r>
                        <a:rPr lang="bs-Latn-BA" dirty="0" smtClean="0"/>
                        <a:t>Dobri alkoholi                    vs.             Loši alkoholi</a:t>
                      </a:r>
                      <a:endParaRPr lang="bs-Latn-B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</a:tr>
              <a:tr h="694768">
                <a:tc>
                  <a:txBody>
                    <a:bodyPr/>
                    <a:lstStyle/>
                    <a:p>
                      <a:r>
                        <a:rPr lang="bs-Latn-BA" dirty="0" smtClean="0"/>
                        <a:t>	Cetearyl Alcohol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 smtClean="0"/>
                        <a:t>	Propyl Alcohol (propanol, propilni alkohol)</a:t>
                      </a:r>
                      <a:endParaRPr lang="bs-Latn-BA" dirty="0"/>
                    </a:p>
                  </a:txBody>
                  <a:tcPr/>
                </a:tc>
              </a:tr>
              <a:tr h="992525">
                <a:tc>
                  <a:txBody>
                    <a:bodyPr/>
                    <a:lstStyle/>
                    <a:p>
                      <a:r>
                        <a:rPr lang="bs-Latn-BA" baseline="0" dirty="0" smtClean="0"/>
                        <a:t>            </a:t>
                      </a:r>
                      <a:r>
                        <a:rPr lang="bs-Latn-BA" dirty="0" smtClean="0"/>
                        <a:t>Glicerin (glicerol) 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 smtClean="0"/>
                        <a:t>	SD Alcohol (denatuirani alkohol, alcohol)</a:t>
                      </a:r>
                      <a:endParaRPr lang="bs-Latn-BA" dirty="0"/>
                    </a:p>
                  </a:txBody>
                  <a:tcPr/>
                </a:tc>
              </a:tr>
              <a:tr h="694768">
                <a:tc>
                  <a:txBody>
                    <a:bodyPr/>
                    <a:lstStyle/>
                    <a:p>
                      <a:r>
                        <a:rPr lang="bs-Latn-BA" dirty="0" smtClean="0"/>
                        <a:t>Cetyl  Alcohol (cetil alkohol)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 smtClean="0"/>
                        <a:t>	Methylalcohol (metilni alkohol, metanol)</a:t>
                      </a:r>
                      <a:endParaRPr lang="bs-Latn-BA" dirty="0"/>
                    </a:p>
                  </a:txBody>
                  <a:tcPr/>
                </a:tc>
              </a:tr>
              <a:tr h="992525">
                <a:tc>
                  <a:txBody>
                    <a:bodyPr/>
                    <a:lstStyle/>
                    <a:p>
                      <a:r>
                        <a:rPr lang="bs-Latn-BA" dirty="0" smtClean="0"/>
                        <a:t>	Stearyl Alcohol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 smtClean="0"/>
                        <a:t>	Isopropyl Alcohol(Isopropanol, izopropil alkohol)</a:t>
                      </a:r>
                      <a:endParaRPr lang="bs-Latn-BA" dirty="0"/>
                    </a:p>
                  </a:txBody>
                  <a:tcPr/>
                </a:tc>
              </a:tr>
              <a:tr h="488502">
                <a:tc>
                  <a:txBody>
                    <a:bodyPr/>
                    <a:lstStyle/>
                    <a:p>
                      <a:r>
                        <a:rPr lang="bs-Latn-BA" dirty="0" smtClean="0"/>
                        <a:t>	Benzyl Alcohol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 smtClean="0"/>
                        <a:t>	Ethanol (etanol)</a:t>
                      </a:r>
                      <a:endParaRPr lang="bs-Latn-BA" dirty="0"/>
                    </a:p>
                  </a:txBody>
                  <a:tcPr/>
                </a:tc>
              </a:tr>
              <a:tr h="488502">
                <a:tc>
                  <a:txBody>
                    <a:bodyPr/>
                    <a:lstStyle/>
                    <a:p>
                      <a:r>
                        <a:rPr lang="bs-Latn-BA" dirty="0" smtClean="0"/>
                        <a:t>	Lauryl Alcohol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s-Latn-BA" dirty="0" smtClean="0"/>
                        <a:t>	Alcohol Denat</a:t>
                      </a:r>
                      <a:endParaRPr lang="bs-Latn-BA" dirty="0"/>
                    </a:p>
                  </a:txBody>
                  <a:tcPr/>
                </a:tc>
              </a:tr>
              <a:tr h="488502">
                <a:tc>
                  <a:txBody>
                    <a:bodyPr/>
                    <a:lstStyle/>
                    <a:p>
                      <a:r>
                        <a:rPr lang="bs-Latn-BA" dirty="0" smtClean="0"/>
                        <a:t>	Lanolin Alcohol</a:t>
                      </a:r>
                      <a:endParaRPr lang="bs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s-Latn-B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3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24744"/>
            <a:ext cx="2056247" cy="1944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/>
          <a:lstStyle/>
          <a:p>
            <a:r>
              <a:rPr lang="bs-Latn-BA" dirty="0"/>
              <a:t>Formaldehid</a:t>
            </a:r>
            <a:br>
              <a:rPr lang="bs-Latn-BA" dirty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136904" cy="5112568"/>
          </a:xfrm>
        </p:spPr>
        <p:txBody>
          <a:bodyPr/>
          <a:lstStyle/>
          <a:p>
            <a:r>
              <a:rPr lang="bs-Latn-BA" dirty="0"/>
              <a:t>Opasan i kancerogen </a:t>
            </a:r>
            <a:r>
              <a:rPr lang="bs-Latn-BA" dirty="0" smtClean="0"/>
              <a:t> </a:t>
            </a:r>
            <a:r>
              <a:rPr lang="bs-Latn-BA" dirty="0"/>
              <a:t>štiti od bakterija i ima ulogu antiseptika u šamponima, regeneratorima, kremama, kremama za brijanje, gelu za kosu i mlijeku za čišćenje kože. </a:t>
            </a:r>
            <a:endParaRPr lang="bs-Latn-BA" dirty="0" smtClean="0"/>
          </a:p>
          <a:p>
            <a:endParaRPr lang="bs-Latn-BA" dirty="0" smtClean="0"/>
          </a:p>
          <a:p>
            <a:r>
              <a:rPr lang="bs-Latn-BA" dirty="0" smtClean="0"/>
              <a:t>Pojavljuje </a:t>
            </a:r>
            <a:r>
              <a:rPr lang="bs-Latn-BA" dirty="0"/>
              <a:t>se i pod drugim imenima kao što je imidazolidinil urea, formalin i formalit</a:t>
            </a:r>
            <a:r>
              <a:rPr lang="bs-Latn-BA" dirty="0" smtClean="0"/>
              <a:t>.</a:t>
            </a:r>
          </a:p>
          <a:p>
            <a:endParaRPr lang="bs-Latn-BA" dirty="0"/>
          </a:p>
          <a:p>
            <a:endParaRPr lang="bs-Latn-BA" dirty="0" smtClean="0"/>
          </a:p>
          <a:p>
            <a:r>
              <a:rPr lang="bs-Latn-BA" dirty="0" smtClean="0"/>
              <a:t> </a:t>
            </a:r>
            <a:r>
              <a:rPr lang="bs-Latn-BA" dirty="0"/>
              <a:t>Taj spoj iritira </a:t>
            </a:r>
            <a:r>
              <a:rPr lang="bs-Latn-BA" dirty="0" smtClean="0"/>
              <a:t>disajne </a:t>
            </a:r>
            <a:r>
              <a:rPr lang="bs-Latn-BA" dirty="0"/>
              <a:t>puteve, može pogodovati nastanku astme, a odgovoran je i za alergijske reakcije na koži, vrtoglavicu, glavobolju i probleme s očima.</a:t>
            </a:r>
          </a:p>
        </p:txBody>
      </p:sp>
    </p:spTree>
    <p:extLst>
      <p:ext uri="{BB962C8B-B14F-4D97-AF65-F5344CB8AC3E}">
        <p14:creationId xmlns:p14="http://schemas.microsoft.com/office/powerpoint/2010/main" val="32974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434</TotalTime>
  <Words>553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Slipstream</vt:lpstr>
      <vt:lpstr>ISTRAŽIVANJE:   Sastav dječije kozmetike</vt:lpstr>
      <vt:lpstr>KOŽA-PRVA LINIJA ODBRANE</vt:lpstr>
      <vt:lpstr>Dječija koža</vt:lpstr>
      <vt:lpstr>Šta radimo upotrebom proizvoda za dječiju njegu ?</vt:lpstr>
      <vt:lpstr>Štetne supstance</vt:lpstr>
      <vt:lpstr>Sulfati</vt:lpstr>
      <vt:lpstr>Mineralna ulja</vt:lpstr>
      <vt:lpstr>Alkoholi </vt:lpstr>
      <vt:lpstr>Formaldehid </vt:lpstr>
      <vt:lpstr>Rezultati ankete </vt:lpstr>
      <vt:lpstr>PowerPoint Presentation</vt:lpstr>
      <vt:lpstr>Analiza proizvoda Baby puder</vt:lpstr>
      <vt:lpstr>PowerPoint Presentation</vt:lpstr>
      <vt:lpstr>Baby šampon</vt:lpstr>
      <vt:lpstr>PowerPoint Presentation</vt:lpstr>
      <vt:lpstr>PowerPoint Presentation</vt:lpstr>
      <vt:lpstr>Baby ulje</vt:lpstr>
      <vt:lpstr>Baby krema</vt:lpstr>
      <vt:lpstr>PowerPoint Presentation</vt:lpstr>
      <vt:lpstr>PowerPoint Presentation</vt:lpstr>
      <vt:lpstr>Zaključak</vt:lpstr>
      <vt:lpstr>HVALA NA PAŽNJI 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SASTAV DJEČIJE KOZMETIKE</dc:title>
  <dc:creator>Hadis</dc:creator>
  <cp:lastModifiedBy>Hadis</cp:lastModifiedBy>
  <cp:revision>33</cp:revision>
  <dcterms:created xsi:type="dcterms:W3CDTF">2018-11-15T19:19:52Z</dcterms:created>
  <dcterms:modified xsi:type="dcterms:W3CDTF">2018-11-20T20:53:31Z</dcterms:modified>
</cp:coreProperties>
</file>