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462" autoAdjust="0"/>
  </p:normalViewPr>
  <p:slideViewPr>
    <p:cSldViewPr>
      <p:cViewPr>
        <p:scale>
          <a:sx n="75" d="100"/>
          <a:sy n="75" d="100"/>
        </p:scale>
        <p:origin x="-123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568C-0DF0-42AC-9C3B-002034D90F19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011D8-BEE3-4530-9B09-DA5FF8947B9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11D8-BEE3-4530-9B09-DA5FF8947B94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7.12.2018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 rot="1308662">
            <a:off x="389322" y="571480"/>
            <a:ext cx="31727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hr-H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cesulfam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ravokutnik 4"/>
          <p:cNvSpPr/>
          <p:nvPr/>
        </p:nvSpPr>
        <p:spPr>
          <a:xfrm rot="1314860">
            <a:off x="2500298" y="500042"/>
            <a:ext cx="27029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Ciklamat</a:t>
            </a:r>
            <a:endParaRPr lang="hr-H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ravokutnik 5"/>
          <p:cNvSpPr/>
          <p:nvPr/>
        </p:nvSpPr>
        <p:spPr>
          <a:xfrm rot="2032377">
            <a:off x="3915068" y="435066"/>
            <a:ext cx="235513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Saharin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Pravokutnik 6"/>
          <p:cNvSpPr/>
          <p:nvPr/>
        </p:nvSpPr>
        <p:spPr>
          <a:xfrm rot="1793401">
            <a:off x="4818292" y="180618"/>
            <a:ext cx="297837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Aspartam</a:t>
            </a:r>
            <a:endParaRPr lang="hr-H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 rot="2059584">
            <a:off x="6505879" y="388948"/>
            <a:ext cx="293157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hr-HR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ukraloza</a:t>
            </a:r>
            <a:endParaRPr lang="hr-H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 rot="1495523">
            <a:off x="418126" y="1490139"/>
            <a:ext cx="286860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hr-H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aumatin</a:t>
            </a:r>
            <a:endParaRPr lang="hr-H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286116" y="1928802"/>
            <a:ext cx="233378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Laktitol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avokutnik 10"/>
          <p:cNvSpPr/>
          <p:nvPr/>
        </p:nvSpPr>
        <p:spPr>
          <a:xfrm rot="547129">
            <a:off x="5786446" y="1643050"/>
            <a:ext cx="208230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Alitam</a:t>
            </a:r>
            <a:endParaRPr lang="hr-H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Slika 13" descr="sladila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4202" y="5357826"/>
            <a:ext cx="1739798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075741-dorucak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57826"/>
            <a:ext cx="2666975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ravokutnik 15"/>
          <p:cNvSpPr/>
          <p:nvPr/>
        </p:nvSpPr>
        <p:spPr>
          <a:xfrm>
            <a:off x="1142976" y="3071810"/>
            <a:ext cx="74463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r-HR" sz="6000" b="1" dirty="0" smtClean="0">
                <a:latin typeface="Colonna MT" pitchFamily="82" charset="0"/>
              </a:rPr>
              <a:t>Sladila u industrijskim </a:t>
            </a:r>
          </a:p>
          <a:p>
            <a:pPr algn="ctr"/>
            <a:r>
              <a:rPr lang="hr-HR" sz="6000" b="1" dirty="0" smtClean="0">
                <a:latin typeface="Colonna MT" pitchFamily="82" charset="0"/>
              </a:rPr>
              <a:t>proizvodima hrane</a:t>
            </a:r>
            <a:endParaRPr lang="hr-HR" sz="6000" dirty="0" smtClean="0">
              <a:latin typeface="Colonna MT" pitchFamily="82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928926" y="592933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Ivona Lukić</a:t>
            </a:r>
            <a:endParaRPr lang="hr-H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14414" y="214290"/>
            <a:ext cx="75009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err="1" smtClean="0">
                <a:latin typeface="Colonna MT" pitchFamily="82" charset="0"/>
              </a:rPr>
              <a:t>Sukraloza</a:t>
            </a:r>
            <a:endParaRPr lang="hr-HR" sz="4000" b="1" dirty="0" smtClean="0">
              <a:latin typeface="Colonna MT" pitchFamily="82" charset="0"/>
            </a:endParaRPr>
          </a:p>
          <a:p>
            <a:endParaRPr lang="hr-HR" sz="4000" b="1" dirty="0" smtClean="0">
              <a:latin typeface="Colonna MT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Od šećera slađe čak 500-600 puta</a:t>
            </a:r>
          </a:p>
          <a:p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Nema energetsku vrijednost te se smatra sigurnijim od prethodna tri sladila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Smanjivanje štitnjače, povećanje </a:t>
            </a:r>
            <a:r>
              <a:rPr lang="hr-HR" sz="2400" dirty="0" err="1" smtClean="0"/>
              <a:t>jetre</a:t>
            </a:r>
            <a:r>
              <a:rPr lang="hr-HR" sz="2400" dirty="0" smtClean="0"/>
              <a:t> i bubrega, atrofija limfnih čvorova, usporen rast, </a:t>
            </a:r>
          </a:p>
          <a:p>
            <a:r>
              <a:rPr lang="hr-HR" sz="2400" dirty="0" smtClean="0"/>
              <a:t>smanjenje </a:t>
            </a:r>
          </a:p>
          <a:p>
            <a:r>
              <a:rPr lang="hr-HR" sz="2400" dirty="0" smtClean="0"/>
              <a:t>crvenih krvnih stanica</a:t>
            </a:r>
          </a:p>
        </p:txBody>
      </p:sp>
      <p:pic>
        <p:nvPicPr>
          <p:cNvPr id="3" name="Slika 2" descr="suk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857628"/>
            <a:ext cx="2786067" cy="278606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142976" y="285728"/>
            <a:ext cx="8001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smtClean="0"/>
              <a:t>Pored ova četiri sladila u industrijskim proizvodima hrane često se pojavljuje i </a:t>
            </a:r>
            <a:r>
              <a:rPr lang="hr-HR" sz="2400" dirty="0" err="1" smtClean="0"/>
              <a:t>acesulfam</a:t>
            </a:r>
            <a:r>
              <a:rPr lang="hr-HR" sz="2400" dirty="0" smtClean="0"/>
              <a:t> kojeg je </a:t>
            </a:r>
            <a:r>
              <a:rPr lang="hr-HR" sz="2400" dirty="0" err="1" smtClean="0"/>
              <a:t>je</a:t>
            </a:r>
            <a:r>
              <a:rPr lang="hr-HR" sz="2400" dirty="0" smtClean="0"/>
              <a:t> dopušteno dodavati samo određenim namirnicama u propisanim količinama. 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Redovita upotreba ovog sladila može stvoriti kontraefekt i biti jedan od glavnih uzroka debljanja.</a:t>
            </a:r>
          </a:p>
          <a:p>
            <a:endParaRPr lang="hr-HR" dirty="0"/>
          </a:p>
        </p:txBody>
      </p:sp>
      <p:pic>
        <p:nvPicPr>
          <p:cNvPr id="3" name="Slika 2" descr="a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56" y="3214686"/>
            <a:ext cx="7900244" cy="2533664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 rot="20291191">
            <a:off x="2420896" y="4113243"/>
            <a:ext cx="5014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Acesulfam</a:t>
            </a:r>
            <a:endParaRPr lang="hr-H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42976" y="285728"/>
            <a:ext cx="735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Colonna MT" pitchFamily="82" charset="0"/>
              </a:rPr>
              <a:t>Navedena sladila u određenim proizvodima</a:t>
            </a:r>
          </a:p>
          <a:p>
            <a:pPr>
              <a:buFont typeface="Wingdings" pitchFamily="2" charset="2"/>
              <a:buChar char="Ø"/>
            </a:pPr>
            <a:endParaRPr lang="hr-HR" sz="2800" b="1" dirty="0" smtClean="0">
              <a:latin typeface="Colonna MT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800" dirty="0" err="1" smtClean="0"/>
              <a:t>Aspartam</a:t>
            </a:r>
            <a:r>
              <a:rPr lang="hr-HR" sz="2800" dirty="0" smtClean="0"/>
              <a:t>: sokovi proizvođača </a:t>
            </a:r>
            <a:r>
              <a:rPr lang="hr-HR" sz="2800" dirty="0" err="1" smtClean="0"/>
              <a:t>Frutko</a:t>
            </a:r>
            <a:r>
              <a:rPr lang="hr-HR" sz="2800" dirty="0" smtClean="0"/>
              <a:t>, </a:t>
            </a:r>
            <a:r>
              <a:rPr lang="hr-HR" sz="2800" dirty="0" err="1" smtClean="0"/>
              <a:t>Sprite</a:t>
            </a:r>
            <a:r>
              <a:rPr lang="hr-HR" sz="2800" dirty="0" smtClean="0"/>
              <a:t>, Pepsi, </a:t>
            </a:r>
            <a:r>
              <a:rPr lang="hr-HR" sz="2800" dirty="0" err="1" smtClean="0"/>
              <a:t>Coca</a:t>
            </a:r>
            <a:r>
              <a:rPr lang="hr-HR" sz="2800" dirty="0" smtClean="0"/>
              <a:t> Cola Zero, </a:t>
            </a:r>
            <a:r>
              <a:rPr lang="hr-HR" sz="2800" dirty="0" err="1" smtClean="0"/>
              <a:t>Joy</a:t>
            </a:r>
            <a:r>
              <a:rPr lang="hr-HR" sz="2800" dirty="0" smtClean="0"/>
              <a:t> Maraska, žvakaće gume proizvođača </a:t>
            </a:r>
            <a:r>
              <a:rPr lang="hr-HR" sz="2800" dirty="0" err="1" smtClean="0"/>
              <a:t>Orbit</a:t>
            </a:r>
            <a:r>
              <a:rPr lang="hr-HR" sz="2800" dirty="0" smtClean="0"/>
              <a:t>, </a:t>
            </a:r>
            <a:r>
              <a:rPr lang="hr-HR" sz="2800" dirty="0" err="1" smtClean="0"/>
              <a:t>Tic</a:t>
            </a:r>
            <a:r>
              <a:rPr lang="hr-HR" sz="2800" dirty="0" smtClean="0"/>
              <a:t> </a:t>
            </a:r>
            <a:r>
              <a:rPr lang="hr-HR" sz="2800" dirty="0" err="1" smtClean="0"/>
              <a:t>Tac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b="1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Saharin i </a:t>
            </a:r>
            <a:r>
              <a:rPr lang="hr-HR" sz="2800" dirty="0" err="1" smtClean="0"/>
              <a:t>ciklamat</a:t>
            </a:r>
            <a:r>
              <a:rPr lang="hr-HR" sz="2800" dirty="0" smtClean="0"/>
              <a:t>: sokovi proizvođača </a:t>
            </a:r>
          </a:p>
          <a:p>
            <a:r>
              <a:rPr lang="hr-HR" sz="2800" dirty="0" err="1" smtClean="0"/>
              <a:t>Frutko</a:t>
            </a:r>
            <a:r>
              <a:rPr lang="hr-HR" sz="2800" dirty="0" smtClean="0"/>
              <a:t>, </a:t>
            </a:r>
            <a:r>
              <a:rPr lang="hr-HR" sz="2800" dirty="0" err="1" smtClean="0"/>
              <a:t>Rauch</a:t>
            </a:r>
            <a:r>
              <a:rPr lang="hr-HR" sz="2800" dirty="0" smtClean="0"/>
              <a:t> Bravo,  </a:t>
            </a:r>
            <a:r>
              <a:rPr lang="hr-HR" sz="2800" dirty="0" err="1" smtClean="0"/>
              <a:t>Joy</a:t>
            </a:r>
            <a:r>
              <a:rPr lang="hr-HR" sz="2800" dirty="0" smtClean="0"/>
              <a:t> Maraska</a:t>
            </a:r>
            <a:endParaRPr lang="hr-HR" sz="2800" b="1" dirty="0" smtClean="0"/>
          </a:p>
          <a:p>
            <a:pPr>
              <a:buFont typeface="Wingdings" pitchFamily="2" charset="2"/>
              <a:buChar char="Ø"/>
            </a:pPr>
            <a:endParaRPr lang="hr-HR" sz="2800" b="1" dirty="0" smtClean="0">
              <a:latin typeface="Colonna MT" pitchFamily="82" charset="0"/>
            </a:endParaRPr>
          </a:p>
          <a:p>
            <a:pPr>
              <a:buFont typeface="Wingdings" pitchFamily="2" charset="2"/>
              <a:buChar char="Ø"/>
            </a:pPr>
            <a:endParaRPr lang="hr-HR" sz="2800" b="1" dirty="0">
              <a:latin typeface="Colonna MT" pitchFamily="82" charset="0"/>
            </a:endParaRPr>
          </a:p>
        </p:txBody>
      </p:sp>
      <p:pic>
        <p:nvPicPr>
          <p:cNvPr id="3" name="Slika 2" descr="slad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78" y="4071942"/>
            <a:ext cx="2232431" cy="1785926"/>
          </a:xfrm>
          <a:prstGeom prst="rect">
            <a:avLst/>
          </a:prstGeom>
        </p:spPr>
      </p:pic>
      <p:pic>
        <p:nvPicPr>
          <p:cNvPr id="4" name="Slika 3" descr="sl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300087"/>
            <a:ext cx="2047871" cy="1557913"/>
          </a:xfrm>
          <a:prstGeom prst="rect">
            <a:avLst/>
          </a:prstGeom>
        </p:spPr>
      </p:pic>
      <p:pic>
        <p:nvPicPr>
          <p:cNvPr id="5" name="Slika 4" descr="slad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833934"/>
            <a:ext cx="3036099" cy="2024066"/>
          </a:xfrm>
          <a:prstGeom prst="rect">
            <a:avLst/>
          </a:prstGeom>
        </p:spPr>
      </p:pic>
      <p:pic>
        <p:nvPicPr>
          <p:cNvPr id="6" name="Slika 5" descr="slad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2928934"/>
            <a:ext cx="1714504" cy="1785942"/>
          </a:xfrm>
          <a:prstGeom prst="rect">
            <a:avLst/>
          </a:prstGeom>
        </p:spPr>
      </p:pic>
      <p:pic>
        <p:nvPicPr>
          <p:cNvPr id="7" name="Slika 6" descr="slad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4643446"/>
            <a:ext cx="1910596" cy="22145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0"/>
            <a:ext cx="75723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hr-HR" sz="2800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hr-H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ukraloza</a:t>
            </a:r>
            <a:r>
              <a:rPr kumimoji="0" lang="hr-H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: sokovi proizvođača TO, Fanta, </a:t>
            </a:r>
            <a:r>
              <a:rPr kumimoji="0" lang="hr-H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La</a:t>
            </a:r>
            <a:r>
              <a:rPr kumimoji="0" lang="hr-H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Viva</a:t>
            </a:r>
            <a:r>
              <a:rPr kumimoji="0" lang="hr-H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sokovi, bolero</a:t>
            </a:r>
            <a:r>
              <a:rPr kumimoji="0" lang="hr-HR" sz="28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napitak</a:t>
            </a:r>
            <a:r>
              <a:rPr kumimoji="0" lang="hr-H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sokovi proizvođača Voćne kapi,</a:t>
            </a:r>
            <a:r>
              <a:rPr kumimoji="0" lang="hr-HR" sz="28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žvakaće gume proizvođača </a:t>
            </a:r>
            <a:r>
              <a:rPr kumimoji="0" lang="hr-H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Orbit</a:t>
            </a:r>
            <a:r>
              <a:rPr kumimoji="0" lang="hr-H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hr-H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Fit</a:t>
            </a:r>
            <a:r>
              <a:rPr kumimoji="0" lang="hr-H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Dukatov</a:t>
            </a:r>
            <a:r>
              <a:rPr kumimoji="0" lang="hr-H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voćni jogurt.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hr-HR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r-HR" sz="2800" dirty="0" err="1" smtClean="0"/>
              <a:t>Acesulfam</a:t>
            </a:r>
            <a:r>
              <a:rPr lang="hr-HR" sz="2800" dirty="0" smtClean="0"/>
              <a:t>: Fanta, </a:t>
            </a:r>
            <a:r>
              <a:rPr lang="hr-HR" sz="2800" dirty="0" err="1" smtClean="0"/>
              <a:t>Frutko</a:t>
            </a:r>
            <a:r>
              <a:rPr lang="hr-HR" sz="2800" dirty="0" smtClean="0"/>
              <a:t>, </a:t>
            </a:r>
            <a:r>
              <a:rPr lang="hr-HR" sz="2800" dirty="0" err="1" smtClean="0"/>
              <a:t>La</a:t>
            </a:r>
            <a:r>
              <a:rPr lang="hr-HR" sz="2800" dirty="0" smtClean="0"/>
              <a:t> </a:t>
            </a:r>
            <a:r>
              <a:rPr lang="hr-HR" sz="2800" dirty="0" err="1" smtClean="0"/>
              <a:t>Viva</a:t>
            </a:r>
            <a:r>
              <a:rPr lang="hr-HR" sz="2800" dirty="0" smtClean="0"/>
              <a:t>, </a:t>
            </a:r>
            <a:r>
              <a:rPr lang="hr-HR" sz="2800" dirty="0" err="1" smtClean="0"/>
              <a:t>Sprite</a:t>
            </a:r>
            <a:r>
              <a:rPr lang="hr-HR" sz="2800" dirty="0" smtClean="0"/>
              <a:t>, Pepsi, </a:t>
            </a:r>
            <a:r>
              <a:rPr lang="hr-HR" sz="2800" dirty="0" err="1" smtClean="0"/>
              <a:t>Joy</a:t>
            </a:r>
            <a:r>
              <a:rPr lang="hr-HR" sz="2800" dirty="0" smtClean="0"/>
              <a:t> Maraska, </a:t>
            </a:r>
            <a:r>
              <a:rPr lang="hr-HR" sz="2800" dirty="0" err="1" smtClean="0"/>
              <a:t>Coca</a:t>
            </a:r>
            <a:r>
              <a:rPr lang="hr-HR" sz="2800" dirty="0" smtClean="0"/>
              <a:t> Cola zero, žvakaće gume </a:t>
            </a:r>
            <a:r>
              <a:rPr lang="hr-HR" sz="2800" dirty="0" err="1" smtClean="0"/>
              <a:t>Orbit</a:t>
            </a:r>
            <a:r>
              <a:rPr lang="hr-HR" sz="2800" dirty="0" smtClean="0"/>
              <a:t> proizvođača</a:t>
            </a:r>
            <a:endParaRPr kumimoji="0" lang="hr-HR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Slika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4090">
            <a:off x="7617804" y="2934783"/>
            <a:ext cx="1366239" cy="2571744"/>
          </a:xfrm>
          <a:prstGeom prst="rect">
            <a:avLst/>
          </a:prstGeom>
        </p:spPr>
      </p:pic>
      <p:pic>
        <p:nvPicPr>
          <p:cNvPr id="4" name="Slika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072050"/>
            <a:ext cx="1785950" cy="1785950"/>
          </a:xfrm>
          <a:prstGeom prst="rect">
            <a:avLst/>
          </a:prstGeom>
        </p:spPr>
      </p:pic>
      <p:pic>
        <p:nvPicPr>
          <p:cNvPr id="5" name="Slika 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12225">
            <a:off x="2643174" y="3714752"/>
            <a:ext cx="1295468" cy="2571744"/>
          </a:xfrm>
          <a:prstGeom prst="rect">
            <a:avLst/>
          </a:prstGeom>
        </p:spPr>
      </p:pic>
      <p:pic>
        <p:nvPicPr>
          <p:cNvPr id="6" name="Slika 5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8" y="5357826"/>
            <a:ext cx="2428872" cy="2071682"/>
          </a:xfrm>
          <a:prstGeom prst="rect">
            <a:avLst/>
          </a:prstGeom>
        </p:spPr>
      </p:pic>
      <p:pic>
        <p:nvPicPr>
          <p:cNvPr id="7" name="Slika 6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214686"/>
            <a:ext cx="2439580" cy="1628420"/>
          </a:xfrm>
          <a:prstGeom prst="rect">
            <a:avLst/>
          </a:prstGeom>
        </p:spPr>
      </p:pic>
      <p:pic>
        <p:nvPicPr>
          <p:cNvPr id="8" name="Slika 7" descr="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4929198"/>
            <a:ext cx="2047875" cy="2228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00100" y="0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hr-HR" sz="2800" i="1" dirty="0" smtClean="0"/>
          </a:p>
          <a:p>
            <a:pPr>
              <a:buFont typeface="Wingdings" pitchFamily="2" charset="2"/>
              <a:buChar char="Ø"/>
            </a:pPr>
            <a:r>
              <a:rPr lang="hr-HR" sz="2800" i="1" dirty="0" smtClean="0"/>
              <a:t>Mnogo je proizvoda na čijim deklaracijama stoji samo da sadrže šećer, a istraživanjima je dokazano da sadrže i umjetna sladila. </a:t>
            </a:r>
          </a:p>
          <a:p>
            <a:pPr>
              <a:buFont typeface="Wingdings" pitchFamily="2" charset="2"/>
              <a:buChar char="Ø"/>
            </a:pPr>
            <a:r>
              <a:rPr lang="hr-HR" sz="2800" i="1" dirty="0" smtClean="0"/>
              <a:t>Ti proizvodi su sljedeći: </a:t>
            </a:r>
            <a:r>
              <a:rPr lang="hr-HR" sz="2800" i="1" dirty="0" err="1" smtClean="0"/>
              <a:t>Coca</a:t>
            </a:r>
            <a:r>
              <a:rPr lang="hr-HR" sz="2800" i="1" dirty="0" smtClean="0"/>
              <a:t> Cola, sokovi </a:t>
            </a:r>
            <a:r>
              <a:rPr lang="hr-HR" sz="2800" i="1" dirty="0" err="1" smtClean="0"/>
              <a:t>Verde</a:t>
            </a:r>
            <a:r>
              <a:rPr lang="hr-HR" sz="2800" i="1" dirty="0" smtClean="0"/>
              <a:t>, </a:t>
            </a:r>
            <a:r>
              <a:rPr lang="hr-HR" sz="2800" i="1" dirty="0" err="1" smtClean="0"/>
              <a:t>Fruc</a:t>
            </a:r>
            <a:r>
              <a:rPr lang="hr-HR" sz="2800" i="1" dirty="0" smtClean="0"/>
              <a:t>, </a:t>
            </a:r>
            <a:r>
              <a:rPr lang="hr-HR" sz="2800" i="1" dirty="0" err="1" smtClean="0"/>
              <a:t>Orangina</a:t>
            </a:r>
            <a:r>
              <a:rPr lang="hr-HR" sz="2800" i="1" dirty="0" smtClean="0"/>
              <a:t>, Ledeni čaj, </a:t>
            </a:r>
            <a:r>
              <a:rPr lang="hr-HR" sz="2800" i="1" dirty="0" err="1" smtClean="0"/>
              <a:t>Sky</a:t>
            </a:r>
            <a:r>
              <a:rPr lang="hr-HR" sz="2800" i="1" dirty="0" smtClean="0"/>
              <a:t> </a:t>
            </a:r>
            <a:r>
              <a:rPr lang="hr-HR" sz="2800" i="1" dirty="0" smtClean="0"/>
              <a:t>cola, </a:t>
            </a:r>
            <a:r>
              <a:rPr lang="hr-HR" sz="2800" i="1" dirty="0" err="1" smtClean="0"/>
              <a:t>Cockta</a:t>
            </a:r>
            <a:r>
              <a:rPr lang="hr-HR" sz="2800" i="1" dirty="0" smtClean="0"/>
              <a:t>. </a:t>
            </a:r>
            <a:endParaRPr lang="hr-HR" sz="2800" dirty="0"/>
          </a:p>
        </p:txBody>
      </p:sp>
      <p:pic>
        <p:nvPicPr>
          <p:cNvPr id="3" name="Slika 2" descr="1.png"/>
          <p:cNvPicPr>
            <a:picLocks noChangeAspect="1"/>
          </p:cNvPicPr>
          <p:nvPr/>
        </p:nvPicPr>
        <p:blipFill>
          <a:blip r:embed="rId2"/>
          <a:srcRect t="9575" b="15425"/>
          <a:stretch>
            <a:fillRect/>
          </a:stretch>
        </p:blipFill>
        <p:spPr>
          <a:xfrm rot="825761">
            <a:off x="1214414" y="2500306"/>
            <a:ext cx="2724150" cy="3357586"/>
          </a:xfrm>
          <a:prstGeom prst="rect">
            <a:avLst/>
          </a:prstGeom>
        </p:spPr>
      </p:pic>
      <p:pic>
        <p:nvPicPr>
          <p:cNvPr id="4" name="Slika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11" y="2285992"/>
            <a:ext cx="1486789" cy="2476907"/>
          </a:xfrm>
          <a:prstGeom prst="rect">
            <a:avLst/>
          </a:prstGeom>
        </p:spPr>
      </p:pic>
      <p:pic>
        <p:nvPicPr>
          <p:cNvPr id="5" name="Slika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47" y="5072074"/>
            <a:ext cx="3571853" cy="1785927"/>
          </a:xfrm>
          <a:prstGeom prst="rect">
            <a:avLst/>
          </a:prstGeom>
        </p:spPr>
      </p:pic>
      <p:pic>
        <p:nvPicPr>
          <p:cNvPr id="6" name="Slika 5" descr="4.jpg"/>
          <p:cNvPicPr>
            <a:picLocks noChangeAspect="1"/>
          </p:cNvPicPr>
          <p:nvPr/>
        </p:nvPicPr>
        <p:blipFill>
          <a:blip r:embed="rId5"/>
          <a:srcRect l="23333" r="26666"/>
          <a:stretch>
            <a:fillRect/>
          </a:stretch>
        </p:blipFill>
        <p:spPr>
          <a:xfrm>
            <a:off x="6000760" y="2714620"/>
            <a:ext cx="1071570" cy="2143125"/>
          </a:xfrm>
          <a:prstGeom prst="rect">
            <a:avLst/>
          </a:prstGeom>
        </p:spPr>
      </p:pic>
      <p:pic>
        <p:nvPicPr>
          <p:cNvPr id="7" name="Slika 6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25127">
            <a:off x="3681162" y="4538426"/>
            <a:ext cx="2143125" cy="2143125"/>
          </a:xfrm>
          <a:prstGeom prst="rect">
            <a:avLst/>
          </a:prstGeom>
        </p:spPr>
      </p:pic>
      <p:pic>
        <p:nvPicPr>
          <p:cNvPr id="8" name="Slika 7" descr="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5" y="2769138"/>
            <a:ext cx="2195519" cy="1559974"/>
          </a:xfrm>
          <a:prstGeom prst="rect">
            <a:avLst/>
          </a:prstGeom>
        </p:spPr>
      </p:pic>
      <p:pic>
        <p:nvPicPr>
          <p:cNvPr id="9" name="Slika 8" descr="7.jpg"/>
          <p:cNvPicPr>
            <a:picLocks noChangeAspect="1"/>
          </p:cNvPicPr>
          <p:nvPr/>
        </p:nvPicPr>
        <p:blipFill>
          <a:blip r:embed="rId8"/>
          <a:srcRect l="26531" r="20408"/>
          <a:stretch>
            <a:fillRect/>
          </a:stretch>
        </p:blipFill>
        <p:spPr>
          <a:xfrm rot="930807">
            <a:off x="3179508" y="4945520"/>
            <a:ext cx="928694" cy="20002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1538" y="0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hr-HR" sz="2800" i="1" dirty="0" smtClean="0"/>
              <a:t>Proizvodi na čijim deklaracijama piše samo 100% voće i niti jedan drugi sastojak</a:t>
            </a:r>
          </a:p>
          <a:p>
            <a:pPr>
              <a:buFont typeface="Wingdings" pitchFamily="2" charset="2"/>
              <a:buChar char="Ø"/>
            </a:pPr>
            <a:r>
              <a:rPr lang="hr-HR" sz="2800" i="1" dirty="0" smtClean="0"/>
              <a:t>To su: </a:t>
            </a:r>
            <a:r>
              <a:rPr lang="hr-HR" sz="2800" i="1" dirty="0" err="1" smtClean="0"/>
              <a:t>Cappy</a:t>
            </a:r>
            <a:r>
              <a:rPr lang="hr-HR" sz="2800" i="1" dirty="0" smtClean="0"/>
              <a:t>, </a:t>
            </a:r>
            <a:r>
              <a:rPr lang="hr-HR" sz="2800" i="1" dirty="0" err="1" smtClean="0"/>
              <a:t>Fructal</a:t>
            </a:r>
            <a:r>
              <a:rPr lang="hr-HR" sz="2800" i="1" dirty="0" smtClean="0"/>
              <a:t>, </a:t>
            </a:r>
            <a:r>
              <a:rPr lang="hr-HR" sz="2800" i="1" dirty="0" err="1" smtClean="0"/>
              <a:t>Juicy</a:t>
            </a:r>
            <a:r>
              <a:rPr lang="hr-HR" sz="2800" i="1" dirty="0" smtClean="0"/>
              <a:t>, </a:t>
            </a:r>
            <a:r>
              <a:rPr lang="hr-HR" sz="2800" i="1" dirty="0" err="1" smtClean="0"/>
              <a:t>Vindi</a:t>
            </a:r>
            <a:endParaRPr lang="hr-HR" sz="2800" i="1" dirty="0" smtClean="0"/>
          </a:p>
          <a:p>
            <a:endParaRPr lang="hr-HR" sz="2800" i="1" dirty="0" smtClean="0"/>
          </a:p>
          <a:p>
            <a:pPr>
              <a:buFont typeface="Wingdings" pitchFamily="2" charset="2"/>
              <a:buChar char="Ø"/>
            </a:pPr>
            <a:r>
              <a:rPr lang="hr-HR" sz="2800" i="1" dirty="0" smtClean="0"/>
              <a:t> Ni na jednoj deklaraciji ne stoji  količina sladila </a:t>
            </a:r>
            <a:endParaRPr lang="hr-HR" sz="2800" dirty="0"/>
          </a:p>
        </p:txBody>
      </p:sp>
      <p:pic>
        <p:nvPicPr>
          <p:cNvPr id="3" name="Slika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990975"/>
            <a:ext cx="3038475" cy="2867025"/>
          </a:xfrm>
          <a:prstGeom prst="rect">
            <a:avLst/>
          </a:prstGeom>
        </p:spPr>
      </p:pic>
      <p:pic>
        <p:nvPicPr>
          <p:cNvPr id="4" name="Slika 3" descr="11.jpg"/>
          <p:cNvPicPr>
            <a:picLocks noChangeAspect="1"/>
          </p:cNvPicPr>
          <p:nvPr/>
        </p:nvPicPr>
        <p:blipFill>
          <a:blip r:embed="rId3"/>
          <a:srcRect l="19644" t="10045"/>
          <a:stretch>
            <a:fillRect/>
          </a:stretch>
        </p:blipFill>
        <p:spPr>
          <a:xfrm>
            <a:off x="7101924" y="2643182"/>
            <a:ext cx="2042076" cy="2286016"/>
          </a:xfrm>
          <a:prstGeom prst="rect">
            <a:avLst/>
          </a:prstGeom>
        </p:spPr>
      </p:pic>
      <p:pic>
        <p:nvPicPr>
          <p:cNvPr id="5" name="Slika 4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071810"/>
            <a:ext cx="2714644" cy="2714644"/>
          </a:xfrm>
          <a:prstGeom prst="rect">
            <a:avLst/>
          </a:prstGeom>
        </p:spPr>
      </p:pic>
      <p:pic>
        <p:nvPicPr>
          <p:cNvPr id="6" name="Slika 5" descr="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657725"/>
            <a:ext cx="2076450" cy="22002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142976" y="214290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i="1" dirty="0" smtClean="0"/>
              <a:t>Sokovi proizvođača </a:t>
            </a:r>
            <a:r>
              <a:rPr lang="hr-HR" sz="2800" i="1" dirty="0" err="1" smtClean="0"/>
              <a:t>Fruits</a:t>
            </a:r>
            <a:r>
              <a:rPr lang="hr-HR" sz="2800" i="1" dirty="0" smtClean="0"/>
              <a:t> na svojim deklaracijama imaju naznačeno da sadrže šećer i sladila, međutim </a:t>
            </a:r>
            <a:r>
              <a:rPr lang="hr-HR" sz="2800" i="1" dirty="0" err="1" smtClean="0"/>
              <a:t>tačan</a:t>
            </a:r>
            <a:r>
              <a:rPr lang="hr-HR" sz="2800" i="1" dirty="0" smtClean="0"/>
              <a:t> naziv sladila ne nalazi se na ovim proizvodima</a:t>
            </a:r>
            <a:endParaRPr lang="hr-HR" sz="2800" dirty="0"/>
          </a:p>
        </p:txBody>
      </p:sp>
      <p:pic>
        <p:nvPicPr>
          <p:cNvPr id="3" name="Slika 2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928802"/>
            <a:ext cx="3801775" cy="3071834"/>
          </a:xfrm>
          <a:prstGeom prst="rect">
            <a:avLst/>
          </a:prstGeom>
        </p:spPr>
      </p:pic>
      <p:pic>
        <p:nvPicPr>
          <p:cNvPr id="4" name="Slika 3" descr="21.jpg"/>
          <p:cNvPicPr>
            <a:picLocks noChangeAspect="1"/>
          </p:cNvPicPr>
          <p:nvPr/>
        </p:nvPicPr>
        <p:blipFill>
          <a:blip r:embed="rId3"/>
          <a:srcRect l="16304" r="21739"/>
          <a:stretch>
            <a:fillRect/>
          </a:stretch>
        </p:blipFill>
        <p:spPr>
          <a:xfrm>
            <a:off x="1000100" y="4381496"/>
            <a:ext cx="1534365" cy="2476504"/>
          </a:xfrm>
          <a:prstGeom prst="rect">
            <a:avLst/>
          </a:prstGeom>
        </p:spPr>
      </p:pic>
      <p:pic>
        <p:nvPicPr>
          <p:cNvPr id="1026" name="Picture 2" descr="https://scontent.fsjj1-1.fna.fbcdn.net/v/t1.15752-0/p280x280/46815728_719144261788898_8625135091691028480_n.jpg?_nc_cat=100&amp;_nc_ht=scontent.fsjj1-1.fna&amp;oh=cfef5c2af2cc32669a5fbce86dd5a64f&amp;oe=5C6BC3D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2749" y="1857364"/>
            <a:ext cx="3432088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1538" y="142852"/>
            <a:ext cx="79296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hr-HR" sz="2400" i="1" dirty="0" smtClean="0"/>
          </a:p>
          <a:p>
            <a:r>
              <a:rPr lang="hr-HR" sz="2800" b="1" i="1" dirty="0" smtClean="0">
                <a:latin typeface="Engravers MT" pitchFamily="18" charset="0"/>
                <a:cs typeface="Times New Roman" pitchFamily="18" charset="0"/>
              </a:rPr>
              <a:t>ZAKLJUČAK</a:t>
            </a:r>
          </a:p>
          <a:p>
            <a:pPr>
              <a:buFont typeface="Wingdings" pitchFamily="2" charset="2"/>
              <a:buChar char="Ø"/>
            </a:pPr>
            <a:endParaRPr lang="hr-HR" sz="2400" i="1" dirty="0" smtClean="0"/>
          </a:p>
          <a:p>
            <a:pPr>
              <a:buFont typeface="Wingdings" pitchFamily="2" charset="2"/>
              <a:buChar char="Ø"/>
            </a:pPr>
            <a:r>
              <a:rPr lang="hr-HR" sz="2400" i="1" dirty="0" smtClean="0"/>
              <a:t>Koja su to sladila, u kojim količinama se nalaze u proizvodima teško je pa skoro i nemoguće otkriti</a:t>
            </a:r>
          </a:p>
          <a:p>
            <a:pPr>
              <a:buFont typeface="Wingdings" pitchFamily="2" charset="2"/>
              <a:buChar char="Ø"/>
            </a:pPr>
            <a:endParaRPr lang="hr-HR" sz="2400" i="1" dirty="0" smtClean="0"/>
          </a:p>
          <a:p>
            <a:pPr>
              <a:buFont typeface="Wingdings" pitchFamily="2" charset="2"/>
              <a:buChar char="Ø"/>
            </a:pPr>
            <a:r>
              <a:rPr lang="hr-HR" sz="2400" i="1" dirty="0" smtClean="0"/>
              <a:t>Umjetna sladila dobivaju se </a:t>
            </a:r>
            <a:r>
              <a:rPr lang="hr-HR" sz="2400" i="1" dirty="0" smtClean="0"/>
              <a:t>k</a:t>
            </a:r>
            <a:r>
              <a:rPr lang="hr-HR" sz="2400" i="1" dirty="0" smtClean="0"/>
              <a:t>emijskim </a:t>
            </a:r>
            <a:r>
              <a:rPr lang="hr-HR" sz="2400" i="1" dirty="0" smtClean="0"/>
              <a:t>putem i ne mogu se kupiti kao proizvodi u trgovinama.</a:t>
            </a:r>
          </a:p>
          <a:p>
            <a:pPr>
              <a:buFont typeface="Wingdings" pitchFamily="2" charset="2"/>
              <a:buChar char="Ø"/>
            </a:pPr>
            <a:endParaRPr lang="hr-HR" sz="2400" i="1" dirty="0" smtClean="0"/>
          </a:p>
          <a:p>
            <a:pPr>
              <a:buFont typeface="Wingdings" pitchFamily="2" charset="2"/>
              <a:buChar char="Ø"/>
            </a:pPr>
            <a:r>
              <a:rPr lang="hr-HR" sz="2400" i="1" dirty="0" smtClean="0"/>
              <a:t> Prirodni proces bez dileme je  zdraviji </a:t>
            </a:r>
            <a:r>
              <a:rPr lang="hr-HR" sz="2400" i="1" smtClean="0"/>
              <a:t>od </a:t>
            </a:r>
            <a:r>
              <a:rPr lang="hr-HR" sz="2400" i="1" dirty="0" err="1" smtClean="0"/>
              <a:t>k</a:t>
            </a:r>
            <a:r>
              <a:rPr lang="hr-HR" sz="2400" i="1" smtClean="0"/>
              <a:t>emijskog </a:t>
            </a:r>
            <a:r>
              <a:rPr lang="hr-HR" sz="2400" i="1" dirty="0" smtClean="0"/>
              <a:t>procesa. </a:t>
            </a:r>
          </a:p>
          <a:p>
            <a:pPr>
              <a:buFont typeface="Wingdings" pitchFamily="2" charset="2"/>
              <a:buChar char="Ø"/>
            </a:pPr>
            <a:endParaRPr lang="hr-HR" sz="2400" i="1" dirty="0" smtClean="0"/>
          </a:p>
          <a:p>
            <a:pPr>
              <a:buFont typeface="Wingdings" pitchFamily="2" charset="2"/>
              <a:buChar char="Ø"/>
            </a:pPr>
            <a:r>
              <a:rPr lang="hr-HR" sz="2400" i="1" dirty="0" smtClean="0"/>
              <a:t>Smanjiti upotrebu sladila ili naći zamjenu za šećer u prirodi</a:t>
            </a:r>
          </a:p>
          <a:p>
            <a:pPr>
              <a:buFont typeface="Wingdings" pitchFamily="2" charset="2"/>
              <a:buChar char="Ø"/>
            </a:pPr>
            <a:endParaRPr lang="hr-HR" sz="2400" i="1" dirty="0" smtClean="0"/>
          </a:p>
          <a:p>
            <a:pPr>
              <a:buFont typeface="Wingdings" pitchFamily="2" charset="2"/>
              <a:buChar char="Ø"/>
            </a:pPr>
            <a:r>
              <a:rPr lang="hr-HR" sz="2400" i="1" dirty="0" smtClean="0"/>
              <a:t>Hipokrat: </a:t>
            </a:r>
            <a:r>
              <a:rPr lang="hr-HR" sz="2400" dirty="0" smtClean="0"/>
              <a:t>„Sve što putem hrane unosimo u organizam, gradi nas i mijenja. A o tome što smo unijeli ovisi naša snaga, naše zdravlje i naš život.“ </a:t>
            </a:r>
          </a:p>
          <a:p>
            <a:pPr>
              <a:buFont typeface="Wingdings" pitchFamily="2" charset="2"/>
              <a:buChar char="Ø"/>
            </a:pPr>
            <a:endParaRPr lang="hr-H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75741-dorucak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24" y="5429264"/>
            <a:ext cx="2539975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571472" y="500042"/>
            <a:ext cx="7143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3200" dirty="0" smtClean="0"/>
              <a:t> Šećer je neizostavni sastojak u</a:t>
            </a:r>
          </a:p>
          <a:p>
            <a:r>
              <a:rPr lang="hr-HR" sz="3200" dirty="0" smtClean="0"/>
              <a:t>    prehrambenoj industriji</a:t>
            </a:r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r>
              <a:rPr lang="hr-HR" sz="3200" dirty="0" smtClean="0"/>
              <a:t> Šećer nekada i šećer sada</a:t>
            </a:r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r>
              <a:rPr lang="hr-HR" sz="3200" dirty="0" smtClean="0"/>
              <a:t> Problem gojaznosti</a:t>
            </a:r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r>
              <a:rPr lang="hr-HR" sz="3200" dirty="0" smtClean="0"/>
              <a:t> Koliko šećera unosimo dnevno?</a:t>
            </a:r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r>
              <a:rPr lang="hr-HR" sz="3200" dirty="0" smtClean="0"/>
              <a:t> Pojava umjetnih sladila kao zamjena za</a:t>
            </a:r>
          </a:p>
          <a:p>
            <a:r>
              <a:rPr lang="hr-HR" sz="3200" dirty="0" smtClean="0"/>
              <a:t>    šećer</a:t>
            </a:r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endParaRPr lang="hr-HR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14348" y="285728"/>
            <a:ext cx="807249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chemeClr val="accent6">
                    <a:lumMod val="50000"/>
                  </a:schemeClr>
                </a:solidFill>
                <a:latin typeface="Colonna MT" pitchFamily="82" charset="0"/>
              </a:rPr>
              <a:t>  Umjetna sladila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Prehrambeni aditivi koji su zamjene za šećer i </a:t>
            </a:r>
          </a:p>
          <a:p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značajno nadmašuju njegovu slatkoću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Imaju mnogo manju kalorijsku vrijednost od šećera</a:t>
            </a:r>
          </a:p>
          <a:p>
            <a:pPr>
              <a:buFont typeface="Wingdings" pitchFamily="2" charset="2"/>
              <a:buChar char="Ø"/>
            </a:pPr>
            <a:endParaRPr lang="pl-PL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Glavni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razlozi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upotrebe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sladila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 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šećerne bolesti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te</a:t>
            </a:r>
            <a:endParaRPr lang="hr-H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potreba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smanjenja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unosa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energije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putem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šećera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hr-H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hr-H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Dobijaju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se sintetskim putem</a:t>
            </a:r>
          </a:p>
          <a:p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   Do nekoliko stotina puta slađa od šećera</a:t>
            </a: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  Najviše  korištena u bezalkoholnim pićima 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14348" y="456247"/>
            <a:ext cx="771530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latin typeface="Colonna MT" pitchFamily="82" charset="0"/>
              </a:rPr>
              <a:t>  Anketa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Koliko često se jedu slatkiši?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Koliko često se pije sok?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Čitaju li se deklaracije na proizvodima?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Znanje o umjetnim sladilima?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Korištenje proizvoda bez šećera?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Korištenje sladila u prehrani?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00100" y="214290"/>
            <a:ext cx="792961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latin typeface="Colonna MT" pitchFamily="82" charset="0"/>
              </a:rPr>
              <a:t>Sladila u hrani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Dugi niz godina prisutna na tržištu 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Pored šećernih bolesnika koriste ih i oni koji žele izgubiti višak kilograma</a:t>
            </a:r>
          </a:p>
          <a:p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 Imaju svoje prednosti ukoliko se uzimaju u malim      količinama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Prekomjerna upotreba sladila može dovesti do </a:t>
            </a:r>
            <a:r>
              <a:rPr lang="hr-HR" sz="2800" dirty="0" smtClean="0"/>
              <a:t>velikih i </a:t>
            </a:r>
            <a:r>
              <a:rPr lang="hr-HR" sz="2800" dirty="0" smtClean="0"/>
              <a:t>jako štetnih posljedica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Četiri najopasnija sladila: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aspartam</a:t>
            </a:r>
            <a:r>
              <a:rPr lang="hr-HR" sz="2800" b="1" dirty="0" smtClean="0"/>
              <a:t>, </a:t>
            </a:r>
            <a:r>
              <a:rPr lang="hr-HR" sz="2800" b="1" dirty="0" err="1" smtClean="0"/>
              <a:t>sukraloza</a:t>
            </a:r>
            <a:r>
              <a:rPr lang="hr-HR" sz="2800" b="1" dirty="0" smtClean="0"/>
              <a:t>, saharin, </a:t>
            </a:r>
            <a:r>
              <a:rPr lang="hr-HR" sz="2800" b="1" dirty="0" err="1" smtClean="0"/>
              <a:t>ciklamat</a:t>
            </a:r>
            <a:endParaRPr lang="hr-HR" sz="2800" b="1" dirty="0" smtClean="0"/>
          </a:p>
          <a:p>
            <a:endParaRPr lang="hr-HR" sz="4400" b="1" dirty="0" smtClean="0"/>
          </a:p>
          <a:p>
            <a:endParaRPr lang="hr-HR" sz="4400" b="1" dirty="0">
              <a:latin typeface="Colonna MT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42976" y="214290"/>
            <a:ext cx="77867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err="1" smtClean="0">
                <a:latin typeface="Colonna MT" pitchFamily="82" charset="0"/>
              </a:rPr>
              <a:t>Aspartam</a:t>
            </a:r>
            <a:endParaRPr lang="hr-HR" sz="4000" b="1" dirty="0" smtClean="0">
              <a:latin typeface="Colonna MT" pitchFamily="82" charset="0"/>
            </a:endParaRPr>
          </a:p>
          <a:p>
            <a:endParaRPr lang="hr-HR" sz="2300" b="1" dirty="0" smtClean="0">
              <a:latin typeface="Colonna MT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300" dirty="0" smtClean="0"/>
              <a:t>Umjetno sladilo koje je do 200 puta slađe od šećera</a:t>
            </a:r>
          </a:p>
          <a:p>
            <a:endParaRPr lang="hr-HR" sz="2300" dirty="0" smtClean="0"/>
          </a:p>
          <a:p>
            <a:pPr>
              <a:buFont typeface="Wingdings" pitchFamily="2" charset="2"/>
              <a:buChar char="Ø"/>
            </a:pPr>
            <a:r>
              <a:rPr lang="hr-HR" sz="2300" dirty="0" smtClean="0"/>
              <a:t>Kalorijska vrijednost skoro jednaka nuli</a:t>
            </a:r>
          </a:p>
          <a:p>
            <a:endParaRPr lang="hr-HR" sz="2300" dirty="0" smtClean="0"/>
          </a:p>
          <a:p>
            <a:pPr>
              <a:buFont typeface="Wingdings" pitchFamily="2" charset="2"/>
              <a:buChar char="Ø"/>
            </a:pPr>
            <a:r>
              <a:rPr lang="hr-HR" sz="2300" dirty="0" smtClean="0"/>
              <a:t> Treba ga izbjegavati</a:t>
            </a:r>
          </a:p>
          <a:p>
            <a:endParaRPr lang="hr-HR" sz="2300" dirty="0" smtClean="0"/>
          </a:p>
          <a:p>
            <a:pPr>
              <a:buFont typeface="Wingdings" pitchFamily="2" charset="2"/>
              <a:buChar char="Ø"/>
            </a:pPr>
            <a:r>
              <a:rPr lang="hr-HR" sz="2300" dirty="0" smtClean="0"/>
              <a:t>Kad se razgrađuje, on stvara kemijski spoj koji uzrokuje tumor</a:t>
            </a:r>
          </a:p>
          <a:p>
            <a:pPr>
              <a:buFont typeface="Wingdings" pitchFamily="2" charset="2"/>
              <a:buChar char="Ø"/>
            </a:pPr>
            <a:endParaRPr lang="hr-HR" sz="2300" dirty="0" smtClean="0"/>
          </a:p>
          <a:p>
            <a:pPr>
              <a:buFont typeface="Wingdings" pitchFamily="2" charset="2"/>
              <a:buChar char="Ø"/>
            </a:pPr>
            <a:r>
              <a:rPr lang="hr-HR" sz="2300" dirty="0" smtClean="0"/>
              <a:t> Najviše ga ima u proizvodima koji su „</a:t>
            </a:r>
            <a:r>
              <a:rPr lang="hr-HR" sz="2300" dirty="0" err="1" smtClean="0"/>
              <a:t>light</a:t>
            </a:r>
            <a:r>
              <a:rPr lang="hr-HR" sz="2300" dirty="0" smtClean="0"/>
              <a:t>“ i bez šećera</a:t>
            </a:r>
          </a:p>
          <a:p>
            <a:endParaRPr lang="hr-HR" sz="2200" dirty="0" smtClean="0"/>
          </a:p>
        </p:txBody>
      </p:sp>
      <p:pic>
        <p:nvPicPr>
          <p:cNvPr id="3" name="Slika 2" descr="aspart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4643446"/>
            <a:ext cx="571504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71538" y="0"/>
            <a:ext cx="8072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maksimalna dnevna količina </a:t>
            </a:r>
            <a:r>
              <a:rPr lang="hr-HR" sz="2400" dirty="0" err="1" smtClean="0"/>
              <a:t>aspartama</a:t>
            </a:r>
            <a:r>
              <a:rPr lang="hr-HR" sz="2400" dirty="0" smtClean="0"/>
              <a:t> u hrani ne smije preći 40mg/kg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 jedan od najčešće ispitivanih kemijskih spojeva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Može dovesti do: glavobolje, umora, vrtoglavice, ubrzanog rada srca, dobivanja na tjelesnoj masi, gubitka pamćenja, sljepila, bola u zglobovima, pobačaja, neplodnosti i gubitka sluha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" name="Slika 2" descr="asparta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571876"/>
            <a:ext cx="3500462" cy="3049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 descr="as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1936"/>
            <a:ext cx="4953003" cy="278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42976" y="214290"/>
            <a:ext cx="70723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latin typeface="Colonna MT" pitchFamily="82" charset="0"/>
              </a:rPr>
              <a:t>Saharin</a:t>
            </a:r>
          </a:p>
          <a:p>
            <a:endParaRPr lang="hr-HR" sz="4400" b="1" dirty="0" smtClean="0">
              <a:latin typeface="Colonna MT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3200" dirty="0" smtClean="0"/>
              <a:t>Prvo kemijski sintetizirano sladilo</a:t>
            </a:r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r>
              <a:rPr lang="hr-HR" sz="3200" dirty="0" smtClean="0"/>
              <a:t>Od šećera slađe i do 500 puta</a:t>
            </a:r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r>
              <a:rPr lang="hr-HR" sz="3200" dirty="0" smtClean="0"/>
              <a:t>Svrstava se  u jedan od </a:t>
            </a:r>
          </a:p>
          <a:p>
            <a:r>
              <a:rPr lang="hr-HR" sz="3200" dirty="0" smtClean="0"/>
              <a:t>mogućih uzročnika raka </a:t>
            </a:r>
          </a:p>
          <a:p>
            <a:r>
              <a:rPr lang="hr-HR" sz="3200" dirty="0" smtClean="0"/>
              <a:t>štitnjače i mokraćnog</a:t>
            </a:r>
          </a:p>
          <a:p>
            <a:r>
              <a:rPr lang="hr-HR" sz="3200" dirty="0" smtClean="0"/>
              <a:t> mjehura</a:t>
            </a:r>
            <a:endParaRPr lang="hr-HR" sz="3200" b="1" dirty="0">
              <a:latin typeface="Colonna MT" pitchFamily="82" charset="0"/>
            </a:endParaRPr>
          </a:p>
        </p:txBody>
      </p:sp>
      <p:pic>
        <p:nvPicPr>
          <p:cNvPr id="4" name="Slika 3" descr="umjetni-zasladjivac-se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5" y="3506971"/>
            <a:ext cx="3524255" cy="33510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14414" y="285728"/>
            <a:ext cx="77153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err="1" smtClean="0">
                <a:latin typeface="Colonna MT" pitchFamily="82" charset="0"/>
              </a:rPr>
              <a:t>Ciklamat</a:t>
            </a:r>
            <a:endParaRPr lang="hr-HR" sz="4000" b="1" dirty="0" smtClean="0">
              <a:latin typeface="Colonna MT" pitchFamily="82" charset="0"/>
            </a:endParaRPr>
          </a:p>
          <a:p>
            <a:endParaRPr lang="hr-HR" sz="4000" b="1" dirty="0" smtClean="0">
              <a:latin typeface="Colonna MT" pitchFamily="82" charset="0"/>
            </a:endParaRPr>
          </a:p>
          <a:p>
            <a:endParaRPr lang="hr-HR" sz="4000" b="1" dirty="0" smtClean="0">
              <a:latin typeface="Colonna MT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Oko 40 puta slađe od šećera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Smatra se bezopasnim za ljudsko zdravlje ako se uzima u dozvoljenim količinama 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Odobreno je u 55 zemalja svijeta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Zabranjeno u SAD-u i Velikoj Britaniji</a:t>
            </a:r>
          </a:p>
          <a:p>
            <a:pPr>
              <a:buFont typeface="Wingdings" pitchFamily="2" charset="2"/>
              <a:buChar char="Ø"/>
            </a:pPr>
            <a:endParaRPr lang="hr-HR" sz="2800" b="1" dirty="0">
              <a:latin typeface="Colonna MT" pitchFamily="82" charset="0"/>
            </a:endParaRPr>
          </a:p>
        </p:txBody>
      </p:sp>
      <p:pic>
        <p:nvPicPr>
          <p:cNvPr id="3" name="Slika 2" descr="ciklam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57166"/>
            <a:ext cx="3175724" cy="154975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621</Words>
  <PresentationFormat>Prikaz na zaslonu (4:3)</PresentationFormat>
  <Paragraphs>142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Solsticij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Josko Ivona Mario</dc:creator>
  <cp:lastModifiedBy>Jole</cp:lastModifiedBy>
  <cp:revision>5</cp:revision>
  <dcterms:created xsi:type="dcterms:W3CDTF">2018-11-24T19:22:57Z</dcterms:created>
  <dcterms:modified xsi:type="dcterms:W3CDTF">2018-12-07T15:17:54Z</dcterms:modified>
</cp:coreProperties>
</file>