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1" r:id="rId5"/>
    <p:sldId id="260" r:id="rId6"/>
    <p:sldId id="261" r:id="rId7"/>
    <p:sldId id="262" r:id="rId8"/>
    <p:sldId id="270" r:id="rId9"/>
    <p:sldId id="264" r:id="rId10"/>
    <p:sldId id="269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7" autoAdjust="0"/>
    <p:restoredTop sz="94660"/>
  </p:normalViewPr>
  <p:slideViewPr>
    <p:cSldViewPr>
      <p:cViewPr varScale="1">
        <p:scale>
          <a:sx n="52" d="100"/>
          <a:sy n="52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5991539F-D7C2-4820-953E-F99786DBF322}" type="datetimeFigureOut">
              <a:rPr lang="sr-Latn-CS" smtClean="0"/>
              <a:pPr/>
              <a:t>24.12.2018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303F99FC-1B09-4DDA-AB7C-3FAFE77E8B2F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  <p:transition spd="med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539F-D7C2-4820-953E-F99786DBF322}" type="datetimeFigureOut">
              <a:rPr lang="sr-Latn-CS" smtClean="0"/>
              <a:pPr/>
              <a:t>24.12.2018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99FC-1B09-4DDA-AB7C-3FAFE77E8B2F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  <p:transition spd="med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991539F-D7C2-4820-953E-F99786DBF322}" type="datetimeFigureOut">
              <a:rPr lang="sr-Latn-CS" smtClean="0"/>
              <a:pPr/>
              <a:t>24.12.2018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303F99FC-1B09-4DDA-AB7C-3FAFE77E8B2F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  <p:transition spd="med">
    <p:plu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991539F-D7C2-4820-953E-F99786DBF322}" type="datetimeFigureOut">
              <a:rPr lang="sr-Latn-CS" smtClean="0"/>
              <a:pPr/>
              <a:t>24.12.2018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303F99FC-1B09-4DDA-AB7C-3FAFE77E8B2F}" type="slidenum">
              <a:rPr lang="hr-BA" smtClean="0"/>
              <a:pPr/>
              <a:t>‹#›</a:t>
            </a:fld>
            <a:endParaRPr lang="hr-BA"/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med">
    <p:plu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991539F-D7C2-4820-953E-F99786DBF322}" type="datetimeFigureOut">
              <a:rPr lang="sr-Latn-CS" smtClean="0"/>
              <a:pPr/>
              <a:t>24.12.2018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303F99FC-1B09-4DDA-AB7C-3FAFE77E8B2F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  <p:transition spd="med">
    <p:plu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539F-D7C2-4820-953E-F99786DBF322}" type="datetimeFigureOut">
              <a:rPr lang="sr-Latn-CS" smtClean="0"/>
              <a:pPr/>
              <a:t>24.12.2018</a:t>
            </a:fld>
            <a:endParaRPr lang="hr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99FC-1B09-4DDA-AB7C-3FAFE77E8B2F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  <p:transition spd="med">
    <p:plu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539F-D7C2-4820-953E-F99786DBF322}" type="datetimeFigureOut">
              <a:rPr lang="sr-Latn-CS" smtClean="0"/>
              <a:pPr/>
              <a:t>24.12.2018</a:t>
            </a:fld>
            <a:endParaRPr lang="hr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99FC-1B09-4DDA-AB7C-3FAFE77E8B2F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  <p:transition spd="med">
    <p:plu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539F-D7C2-4820-953E-F99786DBF322}" type="datetimeFigureOut">
              <a:rPr lang="sr-Latn-CS" smtClean="0"/>
              <a:pPr/>
              <a:t>24.12.2018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99FC-1B09-4DDA-AB7C-3FAFE77E8B2F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  <p:transition spd="med">
    <p:plus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991539F-D7C2-4820-953E-F99786DBF322}" type="datetimeFigureOut">
              <a:rPr lang="sr-Latn-CS" smtClean="0"/>
              <a:pPr/>
              <a:t>24.12.2018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303F99FC-1B09-4DDA-AB7C-3FAFE77E8B2F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  <p:transition spd="med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539F-D7C2-4820-953E-F99786DBF322}" type="datetimeFigureOut">
              <a:rPr lang="sr-Latn-CS" smtClean="0"/>
              <a:pPr/>
              <a:t>24.12.2018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99FC-1B09-4DDA-AB7C-3FAFE77E8B2F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  <p:transition spd="med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991539F-D7C2-4820-953E-F99786DBF322}" type="datetimeFigureOut">
              <a:rPr lang="sr-Latn-CS" smtClean="0"/>
              <a:pPr/>
              <a:t>24.12.2018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303F99FC-1B09-4DDA-AB7C-3FAFE77E8B2F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  <p:transition spd="med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539F-D7C2-4820-953E-F99786DBF322}" type="datetimeFigureOut">
              <a:rPr lang="sr-Latn-CS" smtClean="0"/>
              <a:pPr/>
              <a:t>24.12.2018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99FC-1B09-4DDA-AB7C-3FAFE77E8B2F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  <p:transition spd="med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539F-D7C2-4820-953E-F99786DBF322}" type="datetimeFigureOut">
              <a:rPr lang="sr-Latn-CS" smtClean="0"/>
              <a:pPr/>
              <a:t>24.12.2018</a:t>
            </a:fld>
            <a:endParaRPr lang="hr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99FC-1B09-4DDA-AB7C-3FAFE77E8B2F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  <p:transition spd="med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539F-D7C2-4820-953E-F99786DBF322}" type="datetimeFigureOut">
              <a:rPr lang="sr-Latn-CS" smtClean="0"/>
              <a:pPr/>
              <a:t>24.12.2018</a:t>
            </a:fld>
            <a:endParaRPr lang="hr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99FC-1B09-4DDA-AB7C-3FAFE77E8B2F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  <p:transition spd="med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539F-D7C2-4820-953E-F99786DBF322}" type="datetimeFigureOut">
              <a:rPr lang="sr-Latn-CS" smtClean="0"/>
              <a:pPr/>
              <a:t>24.12.2018</a:t>
            </a:fld>
            <a:endParaRPr lang="hr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99FC-1B09-4DDA-AB7C-3FAFE77E8B2F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  <p:transition spd="med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539F-D7C2-4820-953E-F99786DBF322}" type="datetimeFigureOut">
              <a:rPr lang="sr-Latn-CS" smtClean="0"/>
              <a:pPr/>
              <a:t>24.12.2018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99FC-1B09-4DDA-AB7C-3FAFE77E8B2F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  <p:transition spd="med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539F-D7C2-4820-953E-F99786DBF322}" type="datetimeFigureOut">
              <a:rPr lang="sr-Latn-CS" smtClean="0"/>
              <a:pPr/>
              <a:t>24.12.2018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99FC-1B09-4DDA-AB7C-3FAFE77E8B2F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  <p:transition spd="med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1539F-D7C2-4820-953E-F99786DBF322}" type="datetimeFigureOut">
              <a:rPr lang="sr-Latn-CS" smtClean="0"/>
              <a:pPr/>
              <a:t>24.12.2018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F99FC-1B09-4DDA-AB7C-3FAFE77E8B2F}" type="slidenum">
              <a:rPr lang="hr-BA" smtClean="0"/>
              <a:pPr/>
              <a:t>‹#›</a:t>
            </a:fld>
            <a:endParaRPr lang="hr-B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ransition spd="med">
    <p:plus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BA" dirty="0" smtClean="0"/>
              <a:t>TINEJDŽERI, SREĆA I NOVI MEDIJI</a:t>
            </a:r>
            <a:endParaRPr lang="hr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76" y="4357694"/>
            <a:ext cx="7086600" cy="685800"/>
          </a:xfrm>
        </p:spPr>
        <p:txBody>
          <a:bodyPr/>
          <a:lstStyle/>
          <a:p>
            <a:pPr algn="l"/>
            <a:r>
              <a:rPr lang="hr-BA" dirty="0" smtClean="0"/>
              <a:t>Indira Hamzić, 894, R</a:t>
            </a:r>
            <a:endParaRPr lang="hr-BA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BA"/>
          </a:p>
        </p:txBody>
      </p:sp>
      <p:pic>
        <p:nvPicPr>
          <p:cNvPr id="10" name="Content Placeholder 9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/>
          <a:lstStyle/>
          <a:p>
            <a:r>
              <a:rPr lang="hr-BA" dirty="0" smtClean="0"/>
              <a:t>Odvlačenje pažnje postaje norma.</a:t>
            </a:r>
          </a:p>
          <a:p>
            <a:endParaRPr lang="hr-BA" dirty="0" smtClean="0"/>
          </a:p>
          <a:p>
            <a:r>
              <a:rPr lang="hr-BA" dirty="0" smtClean="0"/>
              <a:t>Problemi sa snom.</a:t>
            </a:r>
          </a:p>
          <a:p>
            <a:endParaRPr lang="hr-BA" dirty="0" smtClean="0"/>
          </a:p>
          <a:p>
            <a:r>
              <a:rPr lang="hr-BA" dirty="0" smtClean="0"/>
              <a:t>Tehnologija djeluje loše na dugoročno pamćenje.</a:t>
            </a:r>
          </a:p>
          <a:p>
            <a:endParaRPr lang="hr-BA" dirty="0" smtClean="0"/>
          </a:p>
          <a:p>
            <a:r>
              <a:rPr lang="hr-BA" dirty="0" smtClean="0"/>
              <a:t>Mozak ovisnika.</a:t>
            </a:r>
          </a:p>
          <a:p>
            <a:endParaRPr lang="hr-BA" dirty="0" smtClean="0"/>
          </a:p>
          <a:p>
            <a:r>
              <a:rPr lang="hr-BA" dirty="0" smtClean="0"/>
              <a:t>SAMOUBISTVA!</a:t>
            </a:r>
            <a:endParaRPr lang="hr-BA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ai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zaključak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 smtClean="0"/>
              <a:t>Internet sa svom svojom brzinom i </a:t>
            </a:r>
            <a:r>
              <a:rPr lang="hr-BA" dirty="0" smtClean="0"/>
              <a:t>la</a:t>
            </a:r>
            <a:r>
              <a:rPr lang="en-GB" smtClean="0"/>
              <a:t>h</a:t>
            </a:r>
            <a:r>
              <a:rPr lang="hr-BA" smtClean="0"/>
              <a:t>koćom </a:t>
            </a:r>
            <a:r>
              <a:rPr lang="hr-BA" dirty="0" smtClean="0"/>
              <a:t>je generacijama koje su odrasle „na njemu“ nametnuo tu brzinu kao stil i način života. Adolescenti hoće sve, ovdje i odmah!</a:t>
            </a:r>
          </a:p>
          <a:p>
            <a:r>
              <a:rPr lang="hr-BA" dirty="0" smtClean="0"/>
              <a:t>Roditelji su ti koji odgajaju i podižu djecu koja misle da i u stvarnom životu u slučaju bilo kakve pogreške ima opcija “ undo“  baš kao u virtualnom svijetu!</a:t>
            </a:r>
          </a:p>
          <a:p>
            <a:endParaRPr lang="hr-BA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endParaRPr lang="hr-BA" dirty="0" smtClean="0"/>
          </a:p>
          <a:p>
            <a:endParaRPr lang="hr-BA" dirty="0" smtClean="0"/>
          </a:p>
          <a:p>
            <a:r>
              <a:rPr lang="hr-BA" dirty="0" smtClean="0"/>
              <a:t>Prema </a:t>
            </a:r>
            <a:r>
              <a:rPr lang="hr-BA" dirty="0"/>
              <a:t>UNICEF-ovoj Konvenciji o pravima djeteta, „dijete je svako ljudsko biće do 18 godina starosti“ (UNICEF, 1989). </a:t>
            </a:r>
            <a:endParaRPr lang="hr-BA" dirty="0" smtClean="0"/>
          </a:p>
          <a:p>
            <a:endParaRPr lang="hr-BA" dirty="0" smtClean="0"/>
          </a:p>
          <a:p>
            <a:endParaRPr lang="hr-BA" dirty="0" smtClean="0"/>
          </a:p>
          <a:p>
            <a:endParaRPr lang="hr-BA" dirty="0" smtClean="0"/>
          </a:p>
          <a:p>
            <a:r>
              <a:rPr lang="hr-BA" dirty="0"/>
              <a:t>U današnjem medijskom svijetu, svijetu beskonačne ponude, stalno dostupnih raznovrsnih medijskih sadržaja, zaštita djece i adolescenata od potencijalno štetnih sadržaja sve je teža. 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BA"/>
          </a:p>
        </p:txBody>
      </p:sp>
      <p:pic>
        <p:nvPicPr>
          <p:cNvPr id="4" name="Content Placeholder 3" descr="djeca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714357"/>
            <a:ext cx="8115300" cy="5504330"/>
          </a:xfrm>
        </p:spPr>
        <p:txBody>
          <a:bodyPr/>
          <a:lstStyle/>
          <a:p>
            <a:endParaRPr lang="hr-BA" dirty="0" smtClean="0"/>
          </a:p>
          <a:p>
            <a:endParaRPr lang="hr-BA" dirty="0" smtClean="0"/>
          </a:p>
          <a:p>
            <a:r>
              <a:rPr lang="hr-BA" dirty="0" smtClean="0"/>
              <a:t>Više od 2 sata na internetu dnevno smanjuje lučenje endorfina.</a:t>
            </a:r>
          </a:p>
          <a:p>
            <a:r>
              <a:rPr lang="hr-BA" dirty="0" smtClean="0"/>
              <a:t>Nove percepcije ljepote počivaju na trendovima i masovnosti tih trendova.</a:t>
            </a:r>
          </a:p>
          <a:p>
            <a:r>
              <a:rPr lang="hr-BA" dirty="0" smtClean="0"/>
              <a:t>Primjer: „U zemljama poput Japana, Vijetnama i Tajlanda česte su operacije kojima se proširuju oči kako bi više ličile ženama sa Zapada. Kozmetička industrija odlično zarađuje na promjenama ideala ljepote. U Aziji vlada pomama za losionima za izbjeljivanja kože. Na Tajlandu prodaja izbjeljujućeg losiona čini 60 % godišnjeg prometa od 100 miliona američkih dolara.</a:t>
            </a:r>
            <a:endParaRPr lang="hr-BA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endParaRPr lang="hr-BA" dirty="0" smtClean="0"/>
          </a:p>
          <a:p>
            <a:pPr>
              <a:buNone/>
            </a:pPr>
            <a:endParaRPr lang="hr-BA" dirty="0" smtClean="0"/>
          </a:p>
          <a:p>
            <a:r>
              <a:rPr lang="hr-BA" dirty="0" smtClean="0"/>
              <a:t>Cyberbullying se ne razlikuje mnogo od fizičkog adolescentskog nasilja, razlika je samo u sredstvu kojim se nasilje ostvaruje.</a:t>
            </a:r>
          </a:p>
          <a:p>
            <a:endParaRPr lang="hr-BA" dirty="0" smtClean="0"/>
          </a:p>
          <a:p>
            <a:r>
              <a:rPr lang="hr-BA" dirty="0" smtClean="0"/>
              <a:t>Cyberbullyng možda ostavlja i dublje posljedice jer ovakvu vrstu nasilja prati više ljudi.</a:t>
            </a:r>
          </a:p>
          <a:p>
            <a:endParaRPr lang="hr-BA" dirty="0" smtClean="0"/>
          </a:p>
          <a:p>
            <a:r>
              <a:rPr lang="hr-BA" dirty="0" smtClean="0"/>
              <a:t>Internet nudi i mogućnost skrivanja identiteta.</a:t>
            </a:r>
          </a:p>
          <a:p>
            <a:endParaRPr lang="hr-BA" dirty="0" smtClean="0"/>
          </a:p>
          <a:p>
            <a:r>
              <a:rPr lang="hr-BA" dirty="0" smtClean="0"/>
              <a:t>PSA Stop Bullying- svake godine 19 000 tinejdžera pokuša samoubistvo,a 4000 to i učini.</a:t>
            </a:r>
            <a:endParaRPr lang="hr-BA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hr-BA" dirty="0" smtClean="0"/>
          </a:p>
          <a:p>
            <a:endParaRPr lang="hr-BA" dirty="0" smtClean="0"/>
          </a:p>
          <a:p>
            <a:pPr>
              <a:buNone/>
            </a:pPr>
            <a:endParaRPr lang="hr-BA" dirty="0" smtClean="0"/>
          </a:p>
          <a:p>
            <a:r>
              <a:rPr lang="hr-BA" dirty="0" smtClean="0"/>
              <a:t>Da </a:t>
            </a:r>
            <a:r>
              <a:rPr lang="hr-BA" dirty="0"/>
              <a:t>li pratite koliko sati dnevno Vaše dijete provede na društvenim mrežama i Internetu uopšte uključujući i igrice</a:t>
            </a:r>
            <a:r>
              <a:rPr lang="hr-BA" dirty="0" smtClean="0"/>
              <a:t>?</a:t>
            </a:r>
          </a:p>
          <a:p>
            <a:endParaRPr lang="hr-BA" dirty="0" smtClean="0"/>
          </a:p>
          <a:p>
            <a:r>
              <a:rPr lang="hr-BA" dirty="0"/>
              <a:t>Da li ograničavate koliko vremena može dnevno provesti na Internetu</a:t>
            </a:r>
            <a:r>
              <a:rPr lang="hr-BA" dirty="0" smtClean="0"/>
              <a:t>?</a:t>
            </a:r>
          </a:p>
          <a:p>
            <a:endParaRPr lang="hr-BA" dirty="0" smtClean="0"/>
          </a:p>
          <a:p>
            <a:r>
              <a:rPr lang="hr-BA" dirty="0"/>
              <a:t>Na koji način provodi slobodno vrijeme</a:t>
            </a:r>
            <a:r>
              <a:rPr lang="hr-BA" dirty="0" smtClean="0"/>
              <a:t>?</a:t>
            </a:r>
          </a:p>
          <a:p>
            <a:endParaRPr lang="hr-BA" dirty="0" smtClean="0"/>
          </a:p>
          <a:p>
            <a:r>
              <a:rPr lang="it-IT" dirty="0"/>
              <a:t>Da li vaše dijete ima vlastiti smartphone, tablet, TV</a:t>
            </a:r>
            <a:r>
              <a:rPr lang="it-IT" dirty="0" smtClean="0"/>
              <a:t>?</a:t>
            </a:r>
            <a:endParaRPr lang="hr-BA" dirty="0" smtClean="0"/>
          </a:p>
          <a:p>
            <a:endParaRPr lang="hr-BA" dirty="0" smtClean="0"/>
          </a:p>
          <a:p>
            <a:r>
              <a:rPr lang="hr-BA" dirty="0"/>
              <a:t>Prema vašem mišljenju koliko pozitivno Internet utječe na uspješnost Vašeg djeteta u školi, na njegove ambicije, kreativnost i ideje? </a:t>
            </a:r>
            <a:endParaRPr lang="hr-BA" dirty="0" smtClean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hr-BA" dirty="0" smtClean="0"/>
          </a:p>
          <a:p>
            <a:r>
              <a:rPr lang="hr-BA" dirty="0" smtClean="0"/>
              <a:t>Da li internet ima više pozitivnih ili negativnih utjecaja na Vaše dijete?</a:t>
            </a:r>
          </a:p>
          <a:p>
            <a:endParaRPr lang="hr-BA" dirty="0" smtClean="0"/>
          </a:p>
          <a:p>
            <a:r>
              <a:rPr lang="hr-BA" dirty="0"/>
              <a:t>Koje društvene mreže i igrice Vaše dijete najčešće koristi? </a:t>
            </a:r>
            <a:endParaRPr lang="hr-BA" dirty="0" smtClean="0"/>
          </a:p>
          <a:p>
            <a:endParaRPr lang="hr-BA" dirty="0" smtClean="0"/>
          </a:p>
          <a:p>
            <a:r>
              <a:rPr lang="hr-BA" dirty="0" smtClean="0"/>
              <a:t>Koliko često za neuspjeh djeteta u školi smatrate odgovornim Internet?</a:t>
            </a:r>
          </a:p>
          <a:p>
            <a:endParaRPr lang="hr-BA" dirty="0" smtClean="0"/>
          </a:p>
          <a:p>
            <a:r>
              <a:rPr lang="hr-BA" dirty="0" smtClean="0"/>
              <a:t>Da li razgovarate sa djecom o opasnostima na Internetu? Ako razgovarate navedite neke opasnosti na koje im ukazujete</a:t>
            </a:r>
          </a:p>
          <a:p>
            <a:endParaRPr lang="hr-BA" dirty="0" smtClean="0"/>
          </a:p>
          <a:p>
            <a:r>
              <a:rPr lang="hr-BA" dirty="0" smtClean="0"/>
              <a:t>Kako biste reagovali da Vaše dijete doživi bilo koji oblik nasilja na Internetu? </a:t>
            </a:r>
          </a:p>
          <a:p>
            <a:endParaRPr lang="hr-BA" dirty="0" smtClean="0"/>
          </a:p>
          <a:p>
            <a:r>
              <a:rPr lang="hr-BA" dirty="0" smtClean="0"/>
              <a:t>Navedite omiljenu igricu, animirani film, seriju, program Vašeg djeteta?</a:t>
            </a:r>
          </a:p>
          <a:p>
            <a:endParaRPr lang="hr-BA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BA"/>
          </a:p>
        </p:txBody>
      </p:sp>
      <p:pic>
        <p:nvPicPr>
          <p:cNvPr id="4" name="Content Placeholder 3" descr="Untitled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jeca prin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paravanj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TF00001028</Template>
  <TotalTime>89</TotalTime>
  <Words>383</Words>
  <Application>Microsoft Office PowerPoint</Application>
  <PresentationFormat>On-screen Show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Isparavanje</vt:lpstr>
      <vt:lpstr>TINEJDŽERI, SREĆA I NOVI MEDIJI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zaključak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TINEJDŽERI, SREĆA I NOVI MEDIJI</dc:title>
  <dc:creator>Nuno</dc:creator>
  <cp:lastModifiedBy>Fahira Fejzić Čengić</cp:lastModifiedBy>
  <cp:revision>11</cp:revision>
  <dcterms:created xsi:type="dcterms:W3CDTF">2018-12-09T16:58:11Z</dcterms:created>
  <dcterms:modified xsi:type="dcterms:W3CDTF">2018-12-24T11:29:08Z</dcterms:modified>
</cp:coreProperties>
</file>