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12/20/2018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12/20/2018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12/20/2018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12/20/2018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12/20/2018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12/20/2018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12/20/2018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12/20/2018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12/20/2018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12/20/2018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8624" y="2099442"/>
            <a:ext cx="10059583" cy="2588172"/>
          </a:xfrm>
        </p:spPr>
        <p:txBody>
          <a:bodyPr/>
          <a:lstStyle/>
          <a:p>
            <a:r>
              <a:rPr lang="bs-Latn-BA" dirty="0"/>
              <a:t>Zakon o zaštiti od klevete i njegova svrha u novinarstvu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8624" y="5439532"/>
            <a:ext cx="8825658" cy="861420"/>
          </a:xfrm>
        </p:spPr>
        <p:txBody>
          <a:bodyPr/>
          <a:lstStyle/>
          <a:p>
            <a:r>
              <a:rPr lang="bs-Latn-BA" dirty="0" smtClean="0"/>
              <a:t>Nermina </a:t>
            </a:r>
            <a:r>
              <a:rPr lang="bs-Latn-BA" dirty="0" err="1" smtClean="0"/>
              <a:t>kuloglija</a:t>
            </a:r>
            <a:endParaRPr lang="bs-Latn-BA" dirty="0" smtClean="0"/>
          </a:p>
          <a:p>
            <a:pPr algn="ctr"/>
            <a:r>
              <a:rPr lang="bs-Latn-BA" dirty="0" smtClean="0"/>
              <a:t>Decembar, 2018.</a:t>
            </a:r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39751478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smtClean="0"/>
              <a:t>Sloboda </a:t>
            </a:r>
            <a:r>
              <a:rPr lang="bs-Latn-BA" dirty="0" err="1" smtClean="0"/>
              <a:t>izražavanja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s-Latn-BA" dirty="0"/>
              <a:t>03. septembra 1953. na snagu je stupila Evropska konvencija o ljudskim pravima. Njen cilj je bio da unaprijedi zaštitu ljudskih prava. Članom 10. ona štiti slobodu </a:t>
            </a:r>
            <a:r>
              <a:rPr lang="bs-Latn-BA" dirty="0" err="1"/>
              <a:t>izražavanja</a:t>
            </a:r>
            <a:r>
              <a:rPr lang="bs-Latn-BA" dirty="0" smtClean="0"/>
              <a:t>.</a:t>
            </a:r>
          </a:p>
          <a:p>
            <a:r>
              <a:rPr lang="bs-Latn-BA" dirty="0"/>
              <a:t>Novinarstvo je uveliko vezano za slobodu </a:t>
            </a:r>
            <a:r>
              <a:rPr lang="bs-Latn-BA" dirty="0" err="1"/>
              <a:t>izražavanja</a:t>
            </a:r>
            <a:r>
              <a:rPr lang="bs-Latn-BA" dirty="0"/>
              <a:t>. Ona nije isto što i novinarstvo, te novinar nema pravo da piše šta </a:t>
            </a:r>
            <a:r>
              <a:rPr lang="bs-Latn-BA" dirty="0" smtClean="0"/>
              <a:t>hoće.</a:t>
            </a:r>
          </a:p>
          <a:p>
            <a:r>
              <a:rPr lang="bs-Latn-BA" dirty="0"/>
              <a:t>Slobodom </a:t>
            </a:r>
            <a:r>
              <a:rPr lang="bs-Latn-BA" dirty="0" err="1"/>
              <a:t>izražavanja</a:t>
            </a:r>
            <a:r>
              <a:rPr lang="bs-Latn-BA" dirty="0"/>
              <a:t> se ne može </a:t>
            </a:r>
            <a:r>
              <a:rPr lang="bs-Latn-BA" dirty="0" err="1"/>
              <a:t>kršiti</a:t>
            </a:r>
            <a:r>
              <a:rPr lang="bs-Latn-BA" dirty="0"/>
              <a:t> bilo koje drugo ljudsko pravo, te su na nivou država doneseni zakoni o kleveti kojima se pojedinac ili grupa štiti od novinara koji ne pišu rukovodstvom svoje profesije i etike koju su dužni poštovati.</a:t>
            </a:r>
          </a:p>
          <a:p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13859443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smtClean="0"/>
              <a:t>Zakon o zaštiti od klevete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853248"/>
            <a:ext cx="8946541" cy="4395151"/>
          </a:xfrm>
        </p:spPr>
        <p:txBody>
          <a:bodyPr>
            <a:normAutofit lnSpcReduction="10000"/>
          </a:bodyPr>
          <a:lstStyle/>
          <a:p>
            <a:r>
              <a:rPr lang="bs-Latn-BA" dirty="0"/>
              <a:t>Klevetom se u Zakonu o zaštiti od klevete </a:t>
            </a:r>
            <a:r>
              <a:rPr lang="bs-Latn-BA" dirty="0" err="1"/>
              <a:t>FBiH</a:t>
            </a:r>
            <a:r>
              <a:rPr lang="bs-Latn-BA" dirty="0"/>
              <a:t> smatra radnja </a:t>
            </a:r>
            <a:r>
              <a:rPr lang="bs-Latn-BA" dirty="0" err="1"/>
              <a:t>nanošenja</a:t>
            </a:r>
            <a:r>
              <a:rPr lang="bs-Latn-BA" dirty="0"/>
              <a:t> štete ugledu fizičkog ili pravnog lica </a:t>
            </a:r>
            <a:r>
              <a:rPr lang="bs-Latn-BA" dirty="0" err="1"/>
              <a:t>iznošenjem</a:t>
            </a:r>
            <a:r>
              <a:rPr lang="bs-Latn-BA" dirty="0"/>
              <a:t> ili </a:t>
            </a:r>
            <a:r>
              <a:rPr lang="bs-Latn-BA" dirty="0" err="1"/>
              <a:t>pronošenjem</a:t>
            </a:r>
            <a:r>
              <a:rPr lang="bs-Latn-BA" dirty="0"/>
              <a:t> </a:t>
            </a:r>
            <a:r>
              <a:rPr lang="bs-Latn-BA" dirty="0" err="1"/>
              <a:t>izražavanja</a:t>
            </a:r>
            <a:r>
              <a:rPr lang="bs-Latn-BA" dirty="0"/>
              <a:t> neistinitih činjenica identifikovanjem tog fizičkog ili pravnog lica trećem licu, a za </a:t>
            </a:r>
            <a:r>
              <a:rPr lang="bs-Latn-BA" dirty="0" err="1"/>
              <a:t>iznošenje</a:t>
            </a:r>
            <a:r>
              <a:rPr lang="bs-Latn-BA" dirty="0"/>
              <a:t> iste odgovorni su autor, odgovorni urednik, </a:t>
            </a:r>
            <a:r>
              <a:rPr lang="bs-Latn-BA" dirty="0" err="1"/>
              <a:t>izdavač</a:t>
            </a:r>
            <a:r>
              <a:rPr lang="bs-Latn-BA" dirty="0"/>
              <a:t>, kao i lice koje je na drugi način vršilo nadzor nad sadržajem tog </a:t>
            </a:r>
            <a:r>
              <a:rPr lang="bs-Latn-BA" dirty="0" err="1"/>
              <a:t>izražavanja</a:t>
            </a:r>
            <a:r>
              <a:rPr lang="bs-Latn-BA" dirty="0"/>
              <a:t>. </a:t>
            </a:r>
            <a:endParaRPr lang="bs-Latn-BA" dirty="0" smtClean="0"/>
          </a:p>
          <a:p>
            <a:r>
              <a:rPr lang="bs-Latn-BA" dirty="0"/>
              <a:t>Kako Zakon </a:t>
            </a:r>
            <a:r>
              <a:rPr lang="bs-Latn-BA" dirty="0" err="1"/>
              <a:t>FBiH</a:t>
            </a:r>
            <a:r>
              <a:rPr lang="bs-Latn-BA" dirty="0"/>
              <a:t>, tako i onaj u RS-a i Brčko distrikta kao ključne elemente klevete postavljaju i ove uvjete koji određuju pojam klevete: identifikacija oštećenog, postojanje štete, prenošenje trećim licima (dakle, objavljivanje ili na drugi način širenje informacija) i, konačno, namjera i(li) nepažnja. Ovim zakonima zabranjeno je institucijama vlasti i svim javnim ustanovama da podnose tužbe za naknadu štete. To pravo imaju samo fizičke i pravne osobe. </a:t>
            </a:r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29961308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smtClean="0"/>
              <a:t>Pokrenuti postupci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s-Latn-BA" dirty="0"/>
              <a:t>Samo uvođenje trebalo je utjecati i na broj sudskih postupaka protiv medija i novinara. Tačnih podataka o pokrenutim postupcima nema </a:t>
            </a:r>
            <a:r>
              <a:rPr lang="bs-Latn-BA" dirty="0" smtClean="0"/>
              <a:t>budući </a:t>
            </a:r>
            <a:r>
              <a:rPr lang="bs-Latn-BA" dirty="0"/>
              <a:t>da svi sudovi vode različitu evidenciju</a:t>
            </a:r>
            <a:r>
              <a:rPr lang="bs-Latn-BA" dirty="0" smtClean="0"/>
              <a:t>.</a:t>
            </a:r>
            <a:endParaRPr lang="bs-Latn-BA" dirty="0"/>
          </a:p>
          <a:p>
            <a:r>
              <a:rPr lang="bs-Latn-BA" dirty="0"/>
              <a:t>Prema procjenama novinara i predstavnika medija godišnje se vodi oko 100 postupaka za klevetu. </a:t>
            </a:r>
            <a:endParaRPr lang="bs-Latn-BA" dirty="0" smtClean="0"/>
          </a:p>
          <a:p>
            <a:r>
              <a:rPr lang="bs-Latn-BA" dirty="0"/>
              <a:t>Udruženje BH novinari navodi kako je na sudovima u BiH početkom juna 2017. godine bilo aktivno 176 suđenja za klevetu13 . To su sudski postupci uglavnom protiv novinara. </a:t>
            </a:r>
          </a:p>
          <a:p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3002715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smtClean="0"/>
              <a:t>Čega se čuvati u medijskim prilozima (Mehmed Halilović)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s-Latn-BA" dirty="0" smtClean="0"/>
              <a:t>Čuvati se </a:t>
            </a:r>
            <a:r>
              <a:rPr lang="bs-Latn-BA" dirty="0"/>
              <a:t>uopćenih kvalifikacija – kao što su, recimo, korumpirani ljekar, sudija, ili direktor... U malim sredinama sa dva ili tri ljekara, četiri ili pet sudija </a:t>
            </a:r>
            <a:r>
              <a:rPr lang="bs-Latn-BA" dirty="0" err="1"/>
              <a:t>itd</a:t>
            </a:r>
            <a:r>
              <a:rPr lang="bs-Latn-BA" dirty="0"/>
              <a:t>, moglo bi se dogoditi da vam stigne tužba svakog od tri ljekara, svakog od četiri suca... </a:t>
            </a:r>
            <a:endParaRPr lang="bs-Latn-BA" dirty="0" smtClean="0"/>
          </a:p>
          <a:p>
            <a:r>
              <a:rPr lang="bs-Latn-BA" dirty="0" smtClean="0"/>
              <a:t>Čuvati se </a:t>
            </a:r>
            <a:r>
              <a:rPr lang="bs-Latn-BA" dirty="0"/>
              <a:t>fotografija iz arhive ukoliko su ilustracija za sadržaj koji bi mogao imati elemente klevete. Ako u potpisu slike piše da „huligani </a:t>
            </a:r>
            <a:r>
              <a:rPr lang="bs-Latn-BA" dirty="0" err="1"/>
              <a:t>haraju</a:t>
            </a:r>
            <a:r>
              <a:rPr lang="bs-Latn-BA" dirty="0"/>
              <a:t> na našim stadionima“ a na slici se vide ljudi koji nisu huligani već publika koja skače i slavi gol, publika koju znamo i viđamo u našoj sredini, svako od njih mogao bi podnijeti tužbu. </a:t>
            </a:r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3712450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smtClean="0"/>
              <a:t>Kako pisati?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s-Latn-BA" dirty="0"/>
              <a:t>Danas u medijima postoje dva aspekta koja izazivaju nedoumice: </a:t>
            </a:r>
            <a:r>
              <a:rPr lang="bs-Latn-BA" b="1" dirty="0"/>
              <a:t>objavljivanje </a:t>
            </a:r>
            <a:r>
              <a:rPr lang="bs-Latn-BA" b="1" dirty="0" err="1"/>
              <a:t>ispravki</a:t>
            </a:r>
            <a:r>
              <a:rPr lang="bs-Latn-BA" b="1" dirty="0"/>
              <a:t> i prenošenje informacija iz drugih izvora</a:t>
            </a:r>
            <a:r>
              <a:rPr lang="bs-Latn-BA" dirty="0"/>
              <a:t>. </a:t>
            </a:r>
            <a:endParaRPr lang="bs-Latn-BA" dirty="0" smtClean="0"/>
          </a:p>
          <a:p>
            <a:r>
              <a:rPr lang="bs-Latn-BA" dirty="0" smtClean="0"/>
              <a:t>Neobjavljivanje </a:t>
            </a:r>
            <a:r>
              <a:rPr lang="bs-Latn-BA" dirty="0" err="1"/>
              <a:t>ispravki</a:t>
            </a:r>
            <a:r>
              <a:rPr lang="bs-Latn-BA" dirty="0"/>
              <a:t> prvih godina nakon usvajanja zakona bilo je </a:t>
            </a:r>
            <a:r>
              <a:rPr lang="bs-Latn-BA" dirty="0" err="1"/>
              <a:t>osnov</a:t>
            </a:r>
            <a:r>
              <a:rPr lang="bs-Latn-BA" dirty="0"/>
              <a:t> za presude u najmanje dva slučaja, saznalo je Udruženje BH novinari</a:t>
            </a:r>
            <a:r>
              <a:rPr lang="bs-Latn-BA" dirty="0" smtClean="0"/>
              <a:t>.</a:t>
            </a:r>
          </a:p>
          <a:p>
            <a:r>
              <a:rPr lang="bs-Latn-BA" dirty="0"/>
              <a:t>. Objavljivanje </a:t>
            </a:r>
            <a:r>
              <a:rPr lang="bs-Latn-BA" dirty="0" err="1"/>
              <a:t>ispravki</a:t>
            </a:r>
            <a:r>
              <a:rPr lang="bs-Latn-BA" dirty="0"/>
              <a:t> smatra se činom pune odgovornosti prema javnosti i potvrdom profesionalne dužnosti. Činjenica da su informacije prenesene iz drugih medija ne utječe na to da medij treba </a:t>
            </a:r>
            <a:r>
              <a:rPr lang="bs-Latn-BA" dirty="0" err="1"/>
              <a:t>priijeniti</a:t>
            </a:r>
            <a:r>
              <a:rPr lang="bs-Latn-BA" dirty="0"/>
              <a:t> </a:t>
            </a:r>
            <a:r>
              <a:rPr lang="bs-Latn-BA" dirty="0" err="1"/>
              <a:t>odrešeni</a:t>
            </a:r>
            <a:r>
              <a:rPr lang="bs-Latn-BA" dirty="0"/>
              <a:t> stepen profesionalne obrade. </a:t>
            </a:r>
          </a:p>
          <a:p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42236097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smtClean="0"/>
              <a:t>Kazna za klevetu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s-Latn-BA" dirty="0" smtClean="0"/>
              <a:t>BiH je prva </a:t>
            </a:r>
            <a:r>
              <a:rPr lang="bs-Latn-BA" dirty="0"/>
              <a:t>u </a:t>
            </a:r>
            <a:r>
              <a:rPr lang="bs-Latn-BA" dirty="0" err="1"/>
              <a:t>regionu</a:t>
            </a:r>
            <a:r>
              <a:rPr lang="bs-Latn-BA" dirty="0"/>
              <a:t> </a:t>
            </a:r>
            <a:r>
              <a:rPr lang="bs-Latn-BA" dirty="0" err="1"/>
              <a:t>dekriminalizovala</a:t>
            </a:r>
            <a:r>
              <a:rPr lang="bs-Latn-BA" dirty="0"/>
              <a:t> klevetu, odnosno iz krivično-pravne sfere ju je prebacila u građanski parnički postupak. To u praksi znači da se novinari i </a:t>
            </a:r>
            <a:r>
              <a:rPr lang="bs-Latn-BA" dirty="0" err="1"/>
              <a:t>izdavači</a:t>
            </a:r>
            <a:r>
              <a:rPr lang="bs-Latn-BA" dirty="0"/>
              <a:t> ne mogu kazniti zatvorom, već samo novčanom kaznom</a:t>
            </a:r>
            <a:r>
              <a:rPr lang="bs-Latn-BA" dirty="0" smtClean="0"/>
              <a:t>.</a:t>
            </a:r>
          </a:p>
          <a:p>
            <a:r>
              <a:rPr lang="bs-Latn-BA" dirty="0" smtClean="0"/>
              <a:t>U SAD-u je pak drugačije. Kada </a:t>
            </a:r>
            <a:r>
              <a:rPr lang="bs-Latn-BA" dirty="0"/>
              <a:t>američki sudovi presude klevetu, kazne znaju biti drakonske. Primjera radi, sud u Koloradu osudio je Tomasa </a:t>
            </a:r>
            <a:r>
              <a:rPr lang="bs-Latn-BA" dirty="0" err="1"/>
              <a:t>Minka</a:t>
            </a:r>
            <a:r>
              <a:rPr lang="bs-Latn-BA" dirty="0"/>
              <a:t> na čak 23 godine zatvora zbog vrijeđanja ljudi na internetu i ismijavanja.</a:t>
            </a:r>
          </a:p>
          <a:p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40993208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smtClean="0"/>
              <a:t>Novinari koji nisu tuženi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6746" y="2052918"/>
            <a:ext cx="9722068" cy="4195481"/>
          </a:xfrm>
        </p:spPr>
        <p:txBody>
          <a:bodyPr>
            <a:normAutofit/>
          </a:bodyPr>
          <a:lstStyle/>
          <a:p>
            <a:r>
              <a:rPr lang="bs-Latn-BA" dirty="0"/>
              <a:t>U BiH postoje mediji i novinari koji nisu tuženi tokom svog rada. To su Centar za istraživačko novinarstvo (CIN), </a:t>
            </a:r>
            <a:r>
              <a:rPr lang="bs-Latn-BA" dirty="0" err="1"/>
              <a:t>Aljazeera</a:t>
            </a:r>
            <a:r>
              <a:rPr lang="bs-Latn-BA" dirty="0"/>
              <a:t> </a:t>
            </a:r>
            <a:r>
              <a:rPr lang="bs-Latn-BA" dirty="0" err="1"/>
              <a:t>balkans</a:t>
            </a:r>
            <a:r>
              <a:rPr lang="bs-Latn-BA" dirty="0"/>
              <a:t>, BIRN, N1 BiH</a:t>
            </a:r>
            <a:r>
              <a:rPr lang="bs-Latn-BA" dirty="0" smtClean="0"/>
              <a:t>.</a:t>
            </a:r>
          </a:p>
          <a:p>
            <a:r>
              <a:rPr lang="bs-Latn-BA" dirty="0"/>
              <a:t>Urednik </a:t>
            </a:r>
            <a:r>
              <a:rPr lang="bs-Latn-BA" dirty="0" smtClean="0"/>
              <a:t>CIN-a, Aladin </a:t>
            </a:r>
            <a:r>
              <a:rPr lang="bs-Latn-BA" dirty="0" err="1" smtClean="0"/>
              <a:t>Abdagić</a:t>
            </a:r>
            <a:r>
              <a:rPr lang="bs-Latn-BA" dirty="0" smtClean="0"/>
              <a:t>, </a:t>
            </a:r>
            <a:r>
              <a:rPr lang="bs-Latn-BA" dirty="0"/>
              <a:t>je u intervjuu za Media Centar objasnio kako se </a:t>
            </a:r>
            <a:r>
              <a:rPr lang="bs-Latn-BA" dirty="0" err="1"/>
              <a:t>zaštititi</a:t>
            </a:r>
            <a:r>
              <a:rPr lang="bs-Latn-BA" dirty="0"/>
              <a:t> od </a:t>
            </a:r>
            <a:r>
              <a:rPr lang="bs-Latn-BA" dirty="0" smtClean="0"/>
              <a:t>klevete: </a:t>
            </a:r>
            <a:r>
              <a:rPr lang="bs-Latn-BA" dirty="0"/>
              <a:t>„Da bi se </a:t>
            </a:r>
            <a:r>
              <a:rPr lang="bs-Latn-BA" dirty="0" err="1"/>
              <a:t>zaštitili</a:t>
            </a:r>
            <a:r>
              <a:rPr lang="bs-Latn-BA" dirty="0"/>
              <a:t> od klevete, potrebno je da svoj tekst ne kitite dodatnim epitetima: „kriminalac“, „prevarant“, „kriminalna hobotnica“ ili igrama riječi koje mogu povrijediti ugled i dostojanstvo osobe o kojoj pišete, a koje ne možete dokazati. Konačno, zašto biste to radili, ako niste sasvim sigurni da je to istina? Novinar koji ima argumente i dokaze nema potrebu da od svog teksta pravi politički ili marketinški </a:t>
            </a:r>
            <a:r>
              <a:rPr lang="bs-Latn-BA" dirty="0" smtClean="0"/>
              <a:t>pamflet.“</a:t>
            </a:r>
          </a:p>
          <a:p>
            <a:r>
              <a:rPr lang="bs-Latn-BA" dirty="0"/>
              <a:t>Novinarku iz ove </a:t>
            </a:r>
            <a:r>
              <a:rPr lang="bs-Latn-BA" dirty="0" smtClean="0"/>
              <a:t>redakcije je, </a:t>
            </a:r>
            <a:r>
              <a:rPr lang="bs-Latn-BA" dirty="0"/>
              <a:t>prema presudi Općinskog suda u Sarajevu iz 2018. godine, uvrijedio i oklevetao doktor Emir </a:t>
            </a:r>
            <a:r>
              <a:rPr lang="bs-Latn-BA" dirty="0" err="1"/>
              <a:t>Talirević</a:t>
            </a:r>
            <a:r>
              <a:rPr lang="bs-Latn-BA" dirty="0"/>
              <a:t>.   </a:t>
            </a:r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163743073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12</TotalTime>
  <Words>787</Words>
  <Application>Microsoft Office PowerPoint</Application>
  <PresentationFormat>Widescreen</PresentationFormat>
  <Paragraphs>28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Century Gothic</vt:lpstr>
      <vt:lpstr>Wingdings 3</vt:lpstr>
      <vt:lpstr>Ion</vt:lpstr>
      <vt:lpstr>Zakon o zaštiti od klevete i njegova svrha u novinarstvu</vt:lpstr>
      <vt:lpstr>Sloboda izražavanja</vt:lpstr>
      <vt:lpstr>Zakon o zaštiti od klevete</vt:lpstr>
      <vt:lpstr>Pokrenuti postupci</vt:lpstr>
      <vt:lpstr>Čega se čuvati u medijskim prilozima (Mehmed Halilović)</vt:lpstr>
      <vt:lpstr>Kako pisati?</vt:lpstr>
      <vt:lpstr>Kazna za klevetu</vt:lpstr>
      <vt:lpstr>Novinari koji nisu tuženi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Zakon o zaštiti od klevete i njegova svrha u novinarstvu</dc:title>
  <dc:creator>Nermina Kuloglija</dc:creator>
  <cp:lastModifiedBy>Nermina Kuloglija</cp:lastModifiedBy>
  <cp:revision>2</cp:revision>
  <dcterms:created xsi:type="dcterms:W3CDTF">2018-12-20T08:49:41Z</dcterms:created>
  <dcterms:modified xsi:type="dcterms:W3CDTF">2018-12-20T09:02:17Z</dcterms:modified>
</cp:coreProperties>
</file>