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2" r:id="rId6"/>
    <p:sldId id="263" r:id="rId7"/>
    <p:sldId id="271" r:id="rId8"/>
    <p:sldId id="272" r:id="rId9"/>
    <p:sldId id="261" r:id="rId10"/>
    <p:sldId id="260" r:id="rId11"/>
    <p:sldId id="269" r:id="rId12"/>
    <p:sldId id="275" r:id="rId13"/>
    <p:sldId id="276" r:id="rId14"/>
    <p:sldId id="267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2EF71-4D39-4129-956E-212EB3F5CBD6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3044-08C7-4A4E-BE89-D05AAF4B847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22271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C3044-08C7-4A4E-BE89-D05AAF4B847F}" type="slidenum">
              <a:rPr lang="bs-Latn-BA" smtClean="0"/>
              <a:pPr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9197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20469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12972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803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8199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6277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99563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2955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1780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08647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35432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9597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EC2B-6155-44E3-AC95-0DBB8C7C8BBB}" type="datetimeFigureOut">
              <a:rPr lang="bs-Latn-BA" smtClean="0"/>
              <a:pPr/>
              <a:t>24.12.2018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010B3-B2E9-496E-864E-6E8E0E4A4F3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07425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630616" cy="2619722"/>
          </a:xfrm>
        </p:spPr>
        <p:txBody>
          <a:bodyPr/>
          <a:lstStyle/>
          <a:p>
            <a:r>
              <a:rPr lang="bs-Latn-BA" dirty="0" smtClean="0"/>
              <a:t>ŽENE U BIH NOVINARSTVU </a:t>
            </a:r>
            <a:br>
              <a:rPr lang="bs-Latn-BA" dirty="0" smtClean="0"/>
            </a:br>
            <a:r>
              <a:rPr lang="bs-Latn-BA" dirty="0" smtClean="0"/>
              <a:t>- </a:t>
            </a:r>
            <a:r>
              <a:rPr lang="bs-Latn-BA" b="1" dirty="0" smtClean="0"/>
              <a:t>nasilje nad novinarkama </a:t>
            </a:r>
            <a:r>
              <a:rPr lang="bs-Latn-BA" dirty="0" smtClean="0"/>
              <a:t>-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2264296" cy="697632"/>
          </a:xfrm>
        </p:spPr>
        <p:txBody>
          <a:bodyPr>
            <a:normAutofit fontScale="70000" lnSpcReduction="20000"/>
          </a:bodyPr>
          <a:lstStyle/>
          <a:p>
            <a:r>
              <a:rPr lang="bs-Latn-BA" b="1" dirty="0" smtClean="0"/>
              <a:t>Nejra Džaferagić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7759" y="2636912"/>
            <a:ext cx="4084454" cy="2582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225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REAKCIJE: </a:t>
            </a:r>
            <a:r>
              <a:rPr lang="bs-Latn-BA" dirty="0" smtClean="0">
                <a:solidFill>
                  <a:srgbClr val="FF0000"/>
                </a:solidFill>
              </a:rPr>
              <a:t>Vijeće za štampu </a:t>
            </a:r>
            <a:r>
              <a:rPr lang="bs-Latn-BA" dirty="0" smtClean="0"/>
              <a:t>i </a:t>
            </a:r>
            <a:r>
              <a:rPr lang="bs-Latn-BA" dirty="0" smtClean="0">
                <a:solidFill>
                  <a:srgbClr val="FF0000"/>
                </a:solidFill>
              </a:rPr>
              <a:t>BH novinari </a:t>
            </a:r>
          </a:p>
          <a:p>
            <a:r>
              <a:rPr lang="bs-Latn-BA" dirty="0" smtClean="0">
                <a:solidFill>
                  <a:srgbClr val="FF0000"/>
                </a:solidFill>
              </a:rPr>
              <a:t>Agencije za statistiku BiH </a:t>
            </a:r>
            <a:r>
              <a:rPr lang="bs-Latn-BA" dirty="0"/>
              <a:t>(</a:t>
            </a:r>
            <a:r>
              <a:rPr lang="bs-Latn-BA" dirty="0" smtClean="0"/>
              <a:t>2013. </a:t>
            </a:r>
            <a:r>
              <a:rPr lang="bs-Latn-BA" dirty="0"/>
              <a:t>-</a:t>
            </a:r>
            <a:r>
              <a:rPr lang="bs-Latn-BA" dirty="0" smtClean="0"/>
              <a:t> 2017.) broj zaposlenih novinarki (TV i radio) čak </a:t>
            </a:r>
            <a:r>
              <a:rPr lang="bs-Latn-BA" b="1" dirty="0" smtClean="0"/>
              <a:t>20%</a:t>
            </a:r>
          </a:p>
          <a:p>
            <a:pPr marL="0" indent="0">
              <a:buNone/>
            </a:pP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5247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530624" cy="635670"/>
          </a:xfrm>
        </p:spPr>
        <p:txBody>
          <a:bodyPr>
            <a:normAutofit/>
          </a:bodyPr>
          <a:lstStyle/>
          <a:p>
            <a:r>
              <a:rPr lang="bs-Latn-BA" sz="3200" dirty="0" smtClean="0">
                <a:solidFill>
                  <a:srgbClr val="FF0000"/>
                </a:solidFill>
              </a:rPr>
              <a:t>ANKETA</a:t>
            </a:r>
            <a:endParaRPr lang="bs-Latn-BA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3" y="116632"/>
            <a:ext cx="3809443" cy="3600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052736"/>
            <a:ext cx="3213993" cy="5073427"/>
          </a:xfrm>
        </p:spPr>
        <p:txBody>
          <a:bodyPr>
            <a:normAutofit/>
          </a:bodyPr>
          <a:lstStyle/>
          <a:p>
            <a:r>
              <a:rPr lang="bs-Latn-BA" sz="2000" b="1" dirty="0" smtClean="0"/>
              <a:t>Na pitanje da li je novinarstvo posao za ženu, te da li žena novinarka može jednako dobro raditi posao kao muškarac novinar, odgovori su bili stopostotno DA! </a:t>
            </a:r>
          </a:p>
          <a:p>
            <a:endParaRPr lang="bs-Latn-BA" sz="2000" b="1" dirty="0" smtClean="0"/>
          </a:p>
          <a:p>
            <a:r>
              <a:rPr lang="bs-Latn-BA" sz="2000" b="1" dirty="0" smtClean="0"/>
              <a:t>Cilj ankete je bio utvrditi koliko javnost zapravo primjećuje novinarke, te da li ih u medijskom prostoru  smatraju ravnopravnima. </a:t>
            </a:r>
          </a:p>
          <a:p>
            <a:endParaRPr lang="bs-Latn-BA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3212976"/>
            <a:ext cx="3816424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8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Evira Jukić, novinarka Mediacentra - Nije bila fizički napadana,  ali je bila u situacijama da joj sagovornik indirektno prijeti zbog pitanja koja postavlja, ili da je omalovažavaju različitim komentarima. </a:t>
            </a:r>
          </a:p>
        </p:txBody>
      </p:sp>
    </p:spTree>
    <p:extLst>
      <p:ext uri="{BB962C8B-B14F-4D97-AF65-F5344CB8AC3E}">
        <p14:creationId xmlns:p14="http://schemas.microsoft.com/office/powerpoint/2010/main" xmlns="" val="209631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Pitanje: </a:t>
            </a:r>
            <a:r>
              <a:rPr lang="bs-Latn-BA" dirty="0"/>
              <a:t>da li </a:t>
            </a:r>
            <a:r>
              <a:rPr lang="bs-Latn-BA" dirty="0" smtClean="0"/>
              <a:t>ste imali </a:t>
            </a:r>
            <a:r>
              <a:rPr lang="bs-Latn-BA" dirty="0"/>
              <a:t>problem  u komunikaciji sa sagovornicima/cama, da </a:t>
            </a:r>
            <a:r>
              <a:rPr lang="bs-Latn-BA" dirty="0" smtClean="0"/>
              <a:t>Vam </a:t>
            </a:r>
            <a:r>
              <a:rPr lang="bs-Latn-BA" dirty="0"/>
              <a:t>nisu željeli odgovoriti na postavljena pitanja, jer </a:t>
            </a:r>
            <a:r>
              <a:rPr lang="bs-Latn-BA" dirty="0" smtClean="0"/>
              <a:t>je ste žena?</a:t>
            </a:r>
          </a:p>
          <a:p>
            <a:r>
              <a:rPr lang="bs-Latn-BA" b="1" dirty="0"/>
              <a:t>„U ovom poslu pokušavam da razmišljam o pričama koje radim, ali ne mogu da ne primijetim da je nekada zaista upravo tako – sagovornici su se znali odnositi prema meni i mojim kolegicama kao “čija si ti, mala”, zato što je to najlakši način da se pokuša diskreditovati novinarka samo zato što je žena.“</a:t>
            </a:r>
            <a:endParaRPr lang="bs-Latn-BA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8218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Solidarnost unutar medijskih redakcija</a:t>
            </a:r>
          </a:p>
          <a:p>
            <a:endParaRPr lang="bs-Latn-BA" dirty="0"/>
          </a:p>
          <a:p>
            <a:r>
              <a:rPr lang="bs-Latn-BA" dirty="0" smtClean="0"/>
              <a:t>Podrška napadnutim novinarkama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430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Linija za pomoć novinarima </a:t>
            </a:r>
            <a:r>
              <a:rPr lang="pl-PL" dirty="0" smtClean="0"/>
              <a:t>(2014. – 2017.) zabilježila je oko 50 napada na novinarke. </a:t>
            </a: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bs-Latn-BA" dirty="0" smtClean="0">
                <a:solidFill>
                  <a:srgbClr val="FF0000"/>
                </a:solidFill>
              </a:rPr>
              <a:t>Evropska povelja o slobodi štampe:</a:t>
            </a:r>
          </a:p>
          <a:p>
            <a:pPr>
              <a:buFontTx/>
              <a:buChar char="-"/>
            </a:pPr>
            <a:r>
              <a:rPr lang="bs-Latn-BA" dirty="0" smtClean="0"/>
              <a:t>član3 kaže </a:t>
            </a:r>
            <a:r>
              <a:rPr lang="bs-Latn-BA" b="1" dirty="0" smtClean="0"/>
              <a:t>“pravo novinara i medija na prikupljanje informacija ne smije biti predmet prijetnji, ograničenja ili kažnjavanja“</a:t>
            </a:r>
          </a:p>
          <a:p>
            <a:pPr>
              <a:buFontTx/>
              <a:buChar char="-"/>
            </a:pPr>
            <a:r>
              <a:rPr lang="bs-Latn-BA" dirty="0" smtClean="0"/>
              <a:t>član 5 se kaže da su države dužne osigurati odbranu novinara i drugog redakcijskog osoblja od maltretiranja i fizičkih napada.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53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NEKI OD NAPADA NA NOVINARKE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Radio Slobodna Evropa: </a:t>
            </a:r>
            <a:r>
              <a:rPr lang="bs-Latn-BA" b="1" dirty="0" smtClean="0">
                <a:solidFill>
                  <a:srgbClr val="FF0000"/>
                </a:solidFill>
              </a:rPr>
              <a:t>Marija Arnautović </a:t>
            </a:r>
            <a:r>
              <a:rPr lang="bs-Latn-BA" dirty="0" smtClean="0"/>
              <a:t>doživjela je napada od policajaca, prijetnja batinama! </a:t>
            </a:r>
          </a:p>
          <a:p>
            <a:endParaRPr lang="bs-Latn-BA" dirty="0" smtClean="0"/>
          </a:p>
          <a:p>
            <a:r>
              <a:rPr lang="bs-Latn-BA" dirty="0" smtClean="0"/>
              <a:t>Direkt portal: </a:t>
            </a:r>
            <a:r>
              <a:rPr lang="bs-Latn-BA" b="1" dirty="0" smtClean="0">
                <a:solidFill>
                  <a:srgbClr val="FF0000"/>
                </a:solidFill>
              </a:rPr>
              <a:t>Milanka Kovačević</a:t>
            </a:r>
            <a:r>
              <a:rPr lang="bs-Latn-BA" dirty="0">
                <a:solidFill>
                  <a:srgbClr val="FF0000"/>
                </a:solidFill>
              </a:rPr>
              <a:t> 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Šef policije u Trebinju podnio je tužbu sudu, te joj poručio „ Ne idi sama u mrak“.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456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MILORAD DODIK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Arijana Saračević-Helać</a:t>
            </a:r>
            <a:r>
              <a:rPr lang="bs-Latn-BA" b="1" dirty="0" smtClean="0">
                <a:solidFill>
                  <a:srgbClr val="FF0000"/>
                </a:solidFill>
              </a:rPr>
              <a:t>: </a:t>
            </a:r>
            <a:r>
              <a:rPr lang="bs-Latn-BA" b="1" dirty="0" smtClean="0"/>
              <a:t>„</a:t>
            </a:r>
            <a:r>
              <a:rPr lang="vi-VN" dirty="0" smtClean="0"/>
              <a:t>Vidi se da ste pristojni, mada lijepo ne izgledaš, šta ti mogu“. </a:t>
            </a:r>
          </a:p>
          <a:p>
            <a:r>
              <a:rPr lang="vi-VN" b="1" dirty="0" smtClean="0">
                <a:solidFill>
                  <a:srgbClr val="FF0000"/>
                </a:solidFill>
              </a:rPr>
              <a:t>Ljiljan</a:t>
            </a:r>
            <a:r>
              <a:rPr lang="bs-Latn-BA" b="1" dirty="0">
                <a:solidFill>
                  <a:srgbClr val="FF0000"/>
                </a:solidFill>
              </a:rPr>
              <a:t>a</a:t>
            </a:r>
            <a:r>
              <a:rPr lang="vi-VN" b="1" dirty="0" smtClean="0">
                <a:solidFill>
                  <a:srgbClr val="FF0000"/>
                </a:solidFill>
              </a:rPr>
              <a:t> Faladžić-Jekić</a:t>
            </a:r>
            <a:r>
              <a:rPr lang="bs-Latn-BA" b="1" dirty="0" smtClean="0">
                <a:solidFill>
                  <a:srgbClr val="FF0000"/>
                </a:solidFill>
              </a:rPr>
              <a:t>: </a:t>
            </a:r>
            <a:r>
              <a:rPr lang="vi-VN" dirty="0" smtClean="0"/>
              <a:t>“Bježi odavde, nosi taj mikrofon”.</a:t>
            </a:r>
            <a:endParaRPr lang="bs-Latn-BA" dirty="0" smtClean="0"/>
          </a:p>
          <a:p>
            <a:r>
              <a:rPr lang="vi-VN" b="1" dirty="0" smtClean="0">
                <a:solidFill>
                  <a:srgbClr val="FF0000"/>
                </a:solidFill>
              </a:rPr>
              <a:t> Gordan</a:t>
            </a:r>
            <a:r>
              <a:rPr lang="bs-Latn-BA" b="1" dirty="0" smtClean="0">
                <a:solidFill>
                  <a:srgbClr val="FF0000"/>
                </a:solidFill>
              </a:rPr>
              <a:t>a</a:t>
            </a:r>
            <a:r>
              <a:rPr lang="vi-VN" b="1" dirty="0" smtClean="0">
                <a:solidFill>
                  <a:srgbClr val="FF0000"/>
                </a:solidFill>
              </a:rPr>
              <a:t> Katan</a:t>
            </a:r>
            <a:r>
              <a:rPr lang="bs-Latn-BA" b="1" dirty="0" smtClean="0">
                <a:solidFill>
                  <a:srgbClr val="FF0000"/>
                </a:solidFill>
              </a:rPr>
              <a:t>a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vi-VN" dirty="0" smtClean="0"/>
              <a:t>„Dolazite iz medija koji je takav i dolazite, naravno, iz naroda koji je takav“.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35656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bs-Latn-BA" dirty="0" smtClean="0"/>
              <a:t>N1 televizija </a:t>
            </a:r>
            <a:r>
              <a:rPr lang="bs-Latn-BA" b="1" dirty="0" smtClean="0">
                <a:solidFill>
                  <a:srgbClr val="FF0000"/>
                </a:solidFill>
              </a:rPr>
              <a:t>Adisa Imamović</a:t>
            </a:r>
            <a:r>
              <a:rPr lang="bs-Latn-BA" dirty="0" smtClean="0"/>
              <a:t>: doživjela je lakše tjelesne povrede tokom napada od pripadnika Ravnogorskog četničkog pokreta u Višegradu. </a:t>
            </a:r>
          </a:p>
          <a:p>
            <a:endParaRPr lang="bs-Latn-BA" dirty="0" smtClean="0"/>
          </a:p>
          <a:p>
            <a:r>
              <a:rPr lang="vi-VN" b="1" dirty="0" smtClean="0">
                <a:solidFill>
                  <a:srgbClr val="FF0000"/>
                </a:solidFill>
              </a:rPr>
              <a:t>Štefica Galić </a:t>
            </a:r>
            <a:r>
              <a:rPr lang="vi-VN" dirty="0" smtClean="0"/>
              <a:t>u Ljubuškom. Žena koja ju je fizički napala dobila je uslovnu sankciju tri mjeseca i novčanu kaznu u iznosu od 600 KM.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0526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NAPAD OD STRANE MEDIJA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Žestok napada je doživjela</a:t>
            </a:r>
            <a:r>
              <a:rPr lang="vi-VN" b="1" dirty="0" smtClean="0">
                <a:solidFill>
                  <a:srgbClr val="FF0000"/>
                </a:solidFill>
              </a:rPr>
              <a:t> Paulina Janusz</a:t>
            </a:r>
            <a:r>
              <a:rPr lang="vi-VN" dirty="0" smtClean="0"/>
              <a:t>, autorica teksta „Građani u službi građana, mediji u službi ničega“.  </a:t>
            </a:r>
            <a:endParaRPr lang="bs-Latn-BA" dirty="0" smtClean="0"/>
          </a:p>
          <a:p>
            <a:endParaRPr lang="bs-Latn-BA" dirty="0"/>
          </a:p>
          <a:p>
            <a:r>
              <a:rPr lang="vi-VN" dirty="0" smtClean="0"/>
              <a:t>Face TV je  emitovala prilog </a:t>
            </a:r>
            <a:r>
              <a:rPr lang="vi-VN" b="1" dirty="0" smtClean="0"/>
              <a:t>„Ono se zove Paulina“ </a:t>
            </a:r>
            <a:r>
              <a:rPr lang="vi-VN" dirty="0" smtClean="0"/>
              <a:t>, koji je kasnije povučen sa Youtuba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183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3906131"/>
            <a:ext cx="5040560" cy="2834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2932"/>
            <a:ext cx="6825972" cy="36262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3018" y="4178875"/>
            <a:ext cx="3672609" cy="22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22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32656"/>
            <a:ext cx="4222229" cy="2937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9652" y="332655"/>
            <a:ext cx="2376264" cy="3570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772" y="3356992"/>
            <a:ext cx="4788024" cy="3251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3864" y="3863574"/>
            <a:ext cx="3626684" cy="223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64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OSCE</a:t>
            </a:r>
            <a:r>
              <a:rPr lang="bs-Latn-BA" dirty="0" smtClean="0"/>
              <a:t> je izdao smjernice za postupanje policije prema novinarima. </a:t>
            </a:r>
          </a:p>
          <a:p>
            <a:r>
              <a:rPr lang="bs-Latn-BA" dirty="0" smtClean="0"/>
              <a:t>Ona naglašava da “Novinari imaju pravo fotografisati, snimati, praviti bilješke, posmatrati, raditi intervjue i/ili praviti izvještaje a da pri tom ne moraju tražiti dozvolu od vlasti ili policije.“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7876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493</Words>
  <Application>Microsoft Office PowerPoint</Application>
  <PresentationFormat>On-screen Show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ŽENE U BIH NOVINARSTVU  - nasilje nad novinarkama - </vt:lpstr>
      <vt:lpstr>Slide 2</vt:lpstr>
      <vt:lpstr>NEKI OD NAPADA NA NOVINARKE</vt:lpstr>
      <vt:lpstr>MILORAD DODIK</vt:lpstr>
      <vt:lpstr>Slide 5</vt:lpstr>
      <vt:lpstr>NAPAD OD STRANE MEDIJA</vt:lpstr>
      <vt:lpstr>Slide 7</vt:lpstr>
      <vt:lpstr>Slide 8</vt:lpstr>
      <vt:lpstr>Slide 9</vt:lpstr>
      <vt:lpstr>Slide 10</vt:lpstr>
      <vt:lpstr>ANKETA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ŽENE U BIH NOVINARSTVU  - nasilje nad novinarkama -</dc:title>
  <dc:creator>Asus</dc:creator>
  <cp:lastModifiedBy>Fahira Fejzić Čengić</cp:lastModifiedBy>
  <cp:revision>8</cp:revision>
  <dcterms:created xsi:type="dcterms:W3CDTF">2018-12-18T20:49:47Z</dcterms:created>
  <dcterms:modified xsi:type="dcterms:W3CDTF">2018-12-24T11:40:07Z</dcterms:modified>
</cp:coreProperties>
</file>